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76" r:id="rId6"/>
    <p:sldId id="287" r:id="rId7"/>
    <p:sldId id="260" r:id="rId8"/>
    <p:sldId id="283" r:id="rId9"/>
    <p:sldId id="289" r:id="rId10"/>
    <p:sldId id="306" r:id="rId11"/>
    <p:sldId id="307" r:id="rId12"/>
    <p:sldId id="262" r:id="rId13"/>
    <p:sldId id="308" r:id="rId14"/>
    <p:sldId id="309" r:id="rId15"/>
    <p:sldId id="310" r:id="rId16"/>
    <p:sldId id="311" r:id="rId17"/>
    <p:sldId id="275" r:id="rId18"/>
    <p:sldId id="312" r:id="rId19"/>
    <p:sldId id="313" r:id="rId20"/>
    <p:sldId id="314" r:id="rId21"/>
    <p:sldId id="315" r:id="rId22"/>
    <p:sldId id="316" r:id="rId23"/>
    <p:sldId id="280" r:id="rId24"/>
    <p:sldId id="281" r:id="rId25"/>
    <p:sldId id="282" r:id="rId26"/>
    <p:sldId id="317" r:id="rId27"/>
    <p:sldId id="318" r:id="rId28"/>
    <p:sldId id="319" r:id="rId29"/>
    <p:sldId id="285" r:id="rId30"/>
    <p:sldId id="320" r:id="rId31"/>
    <p:sldId id="321" r:id="rId32"/>
    <p:sldId id="322" r:id="rId33"/>
    <p:sldId id="323" r:id="rId34"/>
    <p:sldId id="324" r:id="rId35"/>
    <p:sldId id="325" r:id="rId36"/>
    <p:sldId id="326" r:id="rId37"/>
    <p:sldId id="327" r:id="rId38"/>
    <p:sldId id="328" r:id="rId39"/>
    <p:sldId id="329" r:id="rId40"/>
    <p:sldId id="330" r:id="rId41"/>
    <p:sldId id="331" r:id="rId42"/>
    <p:sldId id="332" r:id="rId43"/>
    <p:sldId id="333" r:id="rId44"/>
    <p:sldId id="334" r:id="rId45"/>
    <p:sldId id="335" r:id="rId46"/>
    <p:sldId id="336" r:id="rId47"/>
    <p:sldId id="337" r:id="rId48"/>
    <p:sldId id="338" r:id="rId49"/>
    <p:sldId id="339" r:id="rId50"/>
    <p:sldId id="340" r:id="rId51"/>
    <p:sldId id="341" r:id="rId52"/>
    <p:sldId id="342" r:id="rId53"/>
    <p:sldId id="343" r:id="rId54"/>
    <p:sldId id="344" r:id="rId55"/>
    <p:sldId id="345" r:id="rId56"/>
    <p:sldId id="346" r:id="rId57"/>
    <p:sldId id="347" r:id="rId58"/>
    <p:sldId id="348" r:id="rId59"/>
    <p:sldId id="349" r:id="rId60"/>
    <p:sldId id="350" r:id="rId61"/>
    <p:sldId id="351" r:id="rId62"/>
    <p:sldId id="352" r:id="rId63"/>
    <p:sldId id="353" r:id="rId64"/>
    <p:sldId id="354" r:id="rId65"/>
    <p:sldId id="355" r:id="rId66"/>
    <p:sldId id="356" r:id="rId67"/>
    <p:sldId id="357" r:id="rId68"/>
    <p:sldId id="358" r:id="rId69"/>
    <p:sldId id="359" r:id="rId70"/>
    <p:sldId id="360" r:id="rId71"/>
    <p:sldId id="290" r:id="rId72"/>
    <p:sldId id="261" r:id="rId73"/>
    <p:sldId id="291" r:id="rId74"/>
    <p:sldId id="292" r:id="rId75"/>
    <p:sldId id="266" r:id="rId76"/>
    <p:sldId id="267" r:id="rId77"/>
    <p:sldId id="268" r:id="rId78"/>
    <p:sldId id="269" r:id="rId79"/>
    <p:sldId id="270" r:id="rId80"/>
    <p:sldId id="367" r:id="rId81"/>
    <p:sldId id="363" r:id="rId82"/>
    <p:sldId id="364" r:id="rId83"/>
    <p:sldId id="365" r:id="rId84"/>
    <p:sldId id="366" r:id="rId85"/>
    <p:sldId id="271" r:id="rId86"/>
    <p:sldId id="284" r:id="rId87"/>
    <p:sldId id="286" r:id="rId88"/>
    <p:sldId id="293" r:id="rId89"/>
    <p:sldId id="294" r:id="rId90"/>
    <p:sldId id="295" r:id="rId91"/>
    <p:sldId id="296" r:id="rId92"/>
    <p:sldId id="297" r:id="rId93"/>
    <p:sldId id="298" r:id="rId94"/>
    <p:sldId id="299" r:id="rId95"/>
    <p:sldId id="300" r:id="rId96"/>
    <p:sldId id="301" r:id="rId97"/>
    <p:sldId id="302" r:id="rId98"/>
    <p:sldId id="303" r:id="rId99"/>
    <p:sldId id="304" r:id="rId100"/>
    <p:sldId id="305" r:id="rId101"/>
    <p:sldId id="272" r:id="rId102"/>
    <p:sldId id="273" r:id="rId103"/>
    <p:sldId id="274" r:id="rId104"/>
    <p:sldId id="277" r:id="rId105"/>
    <p:sldId id="278" r:id="rId106"/>
    <p:sldId id="279" r:id="rId10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99"/>
    <a:srgbClr val="FFFF66"/>
    <a:srgbClr val="FFCC66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E290F-C8AD-D9FA-81AF-7D3C21B851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FA49B-1A56-A526-8EAB-26C0363DB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EEB4D-4F9C-8C48-9606-A5B2FADB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82960B-34D2-E74A-AB2A-CA18932F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E851F5-6AB4-798A-6FCC-9652FAF74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237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68F72-B4BE-6A45-6B5E-A8167B43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142C34-79E1-D72D-963A-E5FF3CD33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9BBE5-61B2-2FE8-8BA8-4173720E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6CF785-CEFF-9065-610A-4DE57C008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1D97CD-C11D-9093-E254-DC45EDFE4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55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3E70D3-310F-0621-4F4F-5F008894D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528B48-3605-8586-EC2A-D1DD1AF3E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F3D5F6-BACD-27CB-A9F5-65158F26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A2F9D-0C29-44D2-4D49-BED5FC45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3A9B04-A02B-EAA7-357A-EE40F1A84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98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378AA-13D5-958C-B95C-EE2F01B19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866D89-B0B0-1EAD-5D16-8191EB110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BDCBA-4E9C-C313-E082-D0051EF0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9984C8-4827-A216-D080-A9A0D5706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7B2C1B-6267-1349-058D-279EEC05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197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57AC9-D924-E96A-F3EF-FBD5FBEF0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DF629-15D4-3088-6DF4-B27642A3F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5F678B-A24C-137F-CA0D-90A887813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27876F-4A9A-D91C-6AE7-8D7B10FB1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00FADD-EC36-396D-93F9-A35D66A1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17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8EE78-3CC8-A4D0-2FCC-88465A24B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798FD-AE58-3927-D543-16268762D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09B3ED-2802-52EF-84EC-3B7CA3E80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A9BF91-F8BC-A95C-91F0-C4CC7FF5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63246F-8D8E-246B-09B4-3DCB8D40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3F5E17-6884-1A21-E60A-92691AC33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54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E65FCB-E90B-146E-0FAB-69ACF6C9A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CC0F9B-B8AD-55BD-1DB9-CA70C57D5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432A4E-9E5E-E242-DECD-E3CCB0C7B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5EE4A5-A13F-107B-0C2E-191CFD21B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2D1D53-466A-A6D1-4EFA-7A6FC8ECA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3EDB58-C63E-803F-17E6-9E8705917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6ED830-BEEF-3180-6889-FFC88166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BB7BD2-DC79-4FD2-94AF-73EE4FBA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38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09686-1ABB-229E-9F04-F875FE33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0E7AF7-64B3-7C76-E665-3A97D71D3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5B01FF-7DC7-16D8-AFFC-C66FCB2E1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0D4C14-A71B-2DAC-7194-52BDE82E1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45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DC3EAE-9650-3B5C-E8E4-DBE6F9902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8AB16F-9E42-EE76-1798-C2285FDF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6AA5BC-0461-B0E1-C94C-04845CAD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145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2D916-F866-6BAB-DFDB-08A810462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B407E-82A5-618D-FD12-2028FD3DC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A55A00-230F-D39F-C1D0-BB25C9CDF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134456-CC9D-AC06-A210-0BAA25AB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C27AAD-655F-842A-EC9E-D257EC045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EA0159-F4E8-EE8F-DEE5-70FD77ED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464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F2339-E398-2F38-FA67-F2A3D4835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270308-3C92-111C-73BE-DA443D2245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8E6D77-1B0A-7D66-EDEE-B682BC778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AC5AA9-AA64-9F97-A695-CB84AD369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1C1678-6B08-3613-6CF5-373C291F5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742E2A-5309-11BF-9CE0-A55595441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421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3EC7BE5-800C-CDAB-68B6-3D88883AE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AA1020-1043-8BE2-E8B5-4C7DCA654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70F562-F950-F0E6-E7F1-D7C2227CB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13537-819E-4F8E-8045-FD73092740CA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A65777-B305-A86A-AD1C-9AB1B3083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9C8A1-5F21-4323-428A-BC26D326C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BDDDD-00A2-4510-9A91-BEFAF813F6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392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10509BB-15EC-117B-F401-09BCD03A7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2BA100CD-522A-1651-2001-CF2816414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544" y="203048"/>
            <a:ext cx="10939244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클리닝 히어로 팀프로젝트 기준</a:t>
            </a:r>
            <a:r>
              <a:rPr lang="en-US" altLang="ko-KR" sz="3200" dirty="0"/>
              <a:t>(</a:t>
            </a:r>
            <a:r>
              <a:rPr lang="ko-KR" altLang="en-US" sz="3200" dirty="0"/>
              <a:t>튜토리얼 스테이지</a:t>
            </a:r>
            <a:r>
              <a:rPr lang="en-US" altLang="ko-KR" sz="3200" dirty="0"/>
              <a:t>)</a:t>
            </a:r>
            <a:r>
              <a:rPr lang="ko-KR" altLang="en-US" sz="3200" dirty="0"/>
              <a:t> 기획서</a:t>
            </a:r>
          </a:p>
        </p:txBody>
      </p:sp>
    </p:spTree>
    <p:extLst>
      <p:ext uri="{BB962C8B-B14F-4D97-AF65-F5344CB8AC3E}">
        <p14:creationId xmlns:p14="http://schemas.microsoft.com/office/powerpoint/2010/main" val="1600639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35CF24-97F2-3733-C6EB-94E3B562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클리닝 히어로 시놉시스 시나리오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56E394F-C1F2-0A6D-EC40-C8ADD8B5DE86}"/>
              </a:ext>
            </a:extLst>
          </p:cNvPr>
          <p:cNvSpPr txBox="1">
            <a:spLocks/>
          </p:cNvSpPr>
          <p:nvPr/>
        </p:nvSpPr>
        <p:spPr>
          <a:xfrm>
            <a:off x="838200" y="2286204"/>
            <a:ext cx="10515600" cy="38293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슬라이드 해서 </a:t>
            </a:r>
            <a:r>
              <a:rPr lang="ko-KR" altLang="en-US" dirty="0" err="1"/>
              <a:t>보시는걸</a:t>
            </a:r>
            <a:r>
              <a:rPr lang="ko-KR" altLang="en-US" dirty="0"/>
              <a:t> </a:t>
            </a:r>
            <a:r>
              <a:rPr lang="ko-KR" altLang="en-US" dirty="0" err="1"/>
              <a:t>추천드립니다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r>
              <a:rPr lang="ko-KR" altLang="en-US" dirty="0"/>
              <a:t>그리고 인물 이미지는 엄마와 정체불명의 목소리 제외하고 </a:t>
            </a:r>
            <a:r>
              <a:rPr lang="ko-KR" altLang="en-US" dirty="0" err="1"/>
              <a:t>인게임</a:t>
            </a:r>
            <a:r>
              <a:rPr lang="ko-KR" altLang="en-US" dirty="0"/>
              <a:t> 모델링으로 대체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62546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8D7FAD-3085-5514-649E-DF2926E07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chemeClr val="tx1"/>
                </a:solidFill>
              </a:rPr>
              <a:t>어차피 이곳을 나갈 방문 열쇠는 내가 가지고 있으니까 나가고 싶으면 나부터 쓰러뜨려 보던가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4A5D78-A5AF-841D-71C3-C29F8DBB31EA}"/>
              </a:ext>
            </a:extLst>
          </p:cNvPr>
          <p:cNvSpPr/>
          <p:nvPr/>
        </p:nvSpPr>
        <p:spPr>
          <a:xfrm>
            <a:off x="11123799" y="6484690"/>
            <a:ext cx="830510" cy="3103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확인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62F4DC2-E09F-D561-D71A-E6EC8BD00928}"/>
              </a:ext>
            </a:extLst>
          </p:cNvPr>
          <p:cNvGrpSpPr/>
          <p:nvPr/>
        </p:nvGrpSpPr>
        <p:grpSpPr>
          <a:xfrm>
            <a:off x="9211112" y="1759816"/>
            <a:ext cx="2743197" cy="3785307"/>
            <a:chOff x="9211112" y="1759816"/>
            <a:chExt cx="2743197" cy="378530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6C727D0-81AE-2159-AB4D-7AC5F81A1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1112" y="1759816"/>
              <a:ext cx="2743197" cy="3338368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0ECFC5C-A972-7486-D51D-888A4C75065E}"/>
                </a:ext>
              </a:extLst>
            </p:cNvPr>
            <p:cNvSpPr/>
            <p:nvPr/>
          </p:nvSpPr>
          <p:spPr>
            <a:xfrm>
              <a:off x="9211112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잊혀진 장난감 병정</a:t>
              </a:r>
            </a:p>
          </p:txBody>
        </p:sp>
      </p:grp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F16F630-4D91-7588-624E-2C096D8280F5}"/>
              </a:ext>
            </a:extLst>
          </p:cNvPr>
          <p:cNvCxnSpPr>
            <a:cxnSpLocks/>
          </p:cNvCxnSpPr>
          <p:nvPr/>
        </p:nvCxnSpPr>
        <p:spPr>
          <a:xfrm>
            <a:off x="4840447" y="3429000"/>
            <a:ext cx="6283352" cy="3055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5D6B3F6-9B4E-639A-5595-C809FDA04BED}"/>
              </a:ext>
            </a:extLst>
          </p:cNvPr>
          <p:cNvSpPr/>
          <p:nvPr/>
        </p:nvSpPr>
        <p:spPr>
          <a:xfrm>
            <a:off x="2277611" y="2489433"/>
            <a:ext cx="5125673" cy="9395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누르는 순간 </a:t>
            </a:r>
            <a:r>
              <a:rPr lang="ko-KR" altLang="en-US" dirty="0" err="1"/>
              <a:t>컷씬</a:t>
            </a:r>
            <a:r>
              <a:rPr lang="ko-KR" altLang="en-US" dirty="0"/>
              <a:t> 종료와 동시에 </a:t>
            </a:r>
            <a:r>
              <a:rPr lang="ko-KR" altLang="en-US" dirty="0" err="1"/>
              <a:t>보스전</a:t>
            </a:r>
            <a:r>
              <a:rPr lang="ko-KR" altLang="en-US" dirty="0"/>
              <a:t> 시작</a:t>
            </a:r>
          </a:p>
        </p:txBody>
      </p:sp>
    </p:spTree>
    <p:extLst>
      <p:ext uri="{BB962C8B-B14F-4D97-AF65-F5344CB8AC3E}">
        <p14:creationId xmlns:p14="http://schemas.microsoft.com/office/powerpoint/2010/main" val="301608562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3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059522"/>
              </p:ext>
            </p:extLst>
          </p:nvPr>
        </p:nvGraphicFramePr>
        <p:xfrm>
          <a:off x="1217078" y="4112959"/>
          <a:ext cx="937821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036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7815180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마지막미션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보스를 무찌르고 방을 탈출하자</a:t>
                      </a:r>
                      <a:r>
                        <a:rPr lang="en-US" altLang="ko-KR" sz="1100" dirty="0"/>
                        <a:t>!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방문 앞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왜 구해야 하는가</a:t>
                      </a:r>
                      <a:r>
                        <a:rPr lang="en-US" altLang="ko-KR" sz="1100" dirty="0"/>
                        <a:t>?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보스몬스터인</a:t>
                      </a:r>
                      <a:r>
                        <a:rPr lang="ko-KR" altLang="en-US" sz="1100" dirty="0"/>
                        <a:t> 잊혀진 장난감 병정이 열쇠를 훔쳐갔기 때문에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0888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/>
                        <a:t>미션</a:t>
                      </a:r>
                      <a:r>
                        <a:rPr lang="en-US" altLang="ko-KR" sz="1100" b="1" dirty="0"/>
                        <a:t>2 </a:t>
                      </a:r>
                      <a:r>
                        <a:rPr lang="ko-KR" altLang="en-US" sz="1100" b="1" dirty="0"/>
                        <a:t>클리어 직후 씬</a:t>
                      </a:r>
                      <a:r>
                        <a:rPr lang="en-US" altLang="ko-KR" sz="1100" b="1" dirty="0"/>
                        <a:t>3</a:t>
                      </a:r>
                      <a:r>
                        <a:rPr lang="ko-KR" altLang="en-US" sz="1100" b="1" dirty="0"/>
                        <a:t>로 넘어가면 주인공은 의자 옆에 </a:t>
                      </a:r>
                      <a:r>
                        <a:rPr lang="ko-KR" altLang="en-US" sz="1100" b="1" dirty="0" err="1"/>
                        <a:t>스폰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2691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b="1" dirty="0"/>
                        <a:t>퀘스트</a:t>
                      </a:r>
                      <a:r>
                        <a:rPr lang="en-US" altLang="ko-KR" sz="1100" b="1" dirty="0"/>
                        <a:t>2</a:t>
                      </a:r>
                      <a:r>
                        <a:rPr lang="ko-KR" altLang="en-US" sz="1100" b="1" dirty="0"/>
                        <a:t>를 완료하고 얻은 쪽지를 가지고 있는 상태에서 방문 앞으로 가면 보스 조우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 err="1"/>
                        <a:t>보스몬스터</a:t>
                      </a:r>
                      <a:r>
                        <a:rPr lang="ko-KR" altLang="en-US" sz="1100" dirty="0"/>
                        <a:t> 격파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격파 후 드랍 된 열쇠를 가지고서 </a:t>
                      </a:r>
                      <a:r>
                        <a:rPr lang="ko-KR" altLang="en-US" sz="1100" dirty="0" err="1"/>
                        <a:t>방문앞으로</a:t>
                      </a:r>
                      <a:r>
                        <a:rPr lang="ko-KR" altLang="en-US" sz="1100" dirty="0"/>
                        <a:t> 다가가면 문이 빛나는데 이때 상호작용을 누르면 스테이지 클리어</a:t>
                      </a:r>
                      <a:r>
                        <a:rPr lang="en-US" altLang="ko-KR" sz="1100" dirty="0"/>
                        <a:t>!</a:t>
                      </a:r>
                      <a:r>
                        <a:rPr lang="ko-KR" altLang="en-US" sz="1100" dirty="0"/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0885856"/>
                  </a:ext>
                </a:extLst>
              </a:tr>
            </a:tbl>
          </a:graphicData>
        </a:graphic>
      </p:graphicFrame>
      <p:pic>
        <p:nvPicPr>
          <p:cNvPr id="20" name="그림 19">
            <a:extLst>
              <a:ext uri="{FF2B5EF4-FFF2-40B4-BE49-F238E27FC236}">
                <a16:creationId xmlns:a16="http://schemas.microsoft.com/office/drawing/2014/main" id="{C1FA02D7-B1AF-FD98-40C8-D78C957E2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09" y="734887"/>
            <a:ext cx="3534268" cy="3014992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22BF5D2B-4966-CBB4-FC07-373BDB341D37}"/>
              </a:ext>
            </a:extLst>
          </p:cNvPr>
          <p:cNvSpPr/>
          <p:nvPr/>
        </p:nvSpPr>
        <p:spPr>
          <a:xfrm>
            <a:off x="1346679" y="1619859"/>
            <a:ext cx="2252198" cy="171408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BE402BA-194F-2E79-28C9-CB8ECA675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860" y="734887"/>
            <a:ext cx="3534268" cy="3014992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DE9BFCF4-DA30-9439-CAEE-7E16E83CEDD8}"/>
              </a:ext>
            </a:extLst>
          </p:cNvPr>
          <p:cNvSpPr/>
          <p:nvPr/>
        </p:nvSpPr>
        <p:spPr>
          <a:xfrm>
            <a:off x="6258186" y="797253"/>
            <a:ext cx="2969703" cy="2700956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E9E343AB-70D9-5F69-5E64-06AB289DAF98}"/>
              </a:ext>
            </a:extLst>
          </p:cNvPr>
          <p:cNvCxnSpPr>
            <a:cxnSpLocks/>
            <a:endCxn id="2" idx="6"/>
          </p:cNvCxnSpPr>
          <p:nvPr/>
        </p:nvCxnSpPr>
        <p:spPr>
          <a:xfrm rot="10800000">
            <a:off x="3598877" y="2476903"/>
            <a:ext cx="3691156" cy="2682326"/>
          </a:xfrm>
          <a:prstGeom prst="curvedConnector3">
            <a:avLst>
              <a:gd name="adj1" fmla="val 13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70DFD67A-B9B2-3C35-5ED8-2EBA46A2C6A7}"/>
              </a:ext>
            </a:extLst>
          </p:cNvPr>
          <p:cNvCxnSpPr>
            <a:cxnSpLocks/>
            <a:endCxn id="23" idx="3"/>
          </p:cNvCxnSpPr>
          <p:nvPr/>
        </p:nvCxnSpPr>
        <p:spPr>
          <a:xfrm rot="16200000" flipV="1">
            <a:off x="8023596" y="3777915"/>
            <a:ext cx="3880730" cy="80966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9E89B903-B2C7-E1D9-0028-C11474D20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14" y="1805054"/>
            <a:ext cx="716699" cy="71552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308" y="2520574"/>
            <a:ext cx="424657" cy="41475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295" y="2864905"/>
            <a:ext cx="424657" cy="41475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068" y="2422815"/>
            <a:ext cx="424657" cy="41475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266" y="2996625"/>
            <a:ext cx="424657" cy="41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9946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B3470C5-004E-F739-F410-B148CF85F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클리닝 히어로 팀프로젝트 흐름도</a:t>
            </a:r>
            <a:r>
              <a:rPr lang="en-US" altLang="ko-KR" sz="3200" dirty="0"/>
              <a:t>(1)_</a:t>
            </a:r>
            <a:r>
              <a:rPr lang="ko-KR" altLang="en-US" sz="3200" dirty="0"/>
              <a:t>실행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C5E8DDF-6A4D-3DD4-5076-19009AAA54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579795"/>
              </p:ext>
            </p:extLst>
          </p:nvPr>
        </p:nvGraphicFramePr>
        <p:xfrm>
          <a:off x="2106814" y="1547159"/>
          <a:ext cx="8128000" cy="4076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37329">
                  <a:extLst>
                    <a:ext uri="{9D8B030D-6E8A-4147-A177-3AD203B41FA5}">
                      <a16:colId xmlns:a16="http://schemas.microsoft.com/office/drawing/2014/main" val="1524144645"/>
                    </a:ext>
                  </a:extLst>
                </a:gridCol>
                <a:gridCol w="5990671">
                  <a:extLst>
                    <a:ext uri="{9D8B030D-6E8A-4147-A177-3AD203B41FA5}">
                      <a16:colId xmlns:a16="http://schemas.microsoft.com/office/drawing/2014/main" val="1331691279"/>
                    </a:ext>
                  </a:extLst>
                </a:gridCol>
              </a:tblGrid>
              <a:tr h="105137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Made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with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unity</a:t>
                      </a:r>
                      <a:r>
                        <a:rPr lang="ko-KR" altLang="en-US" dirty="0"/>
                        <a:t>로고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217497"/>
                  </a:ext>
                </a:extLst>
              </a:tr>
              <a:tr h="105137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팀로고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생략 가능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팀장 재량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320610"/>
                  </a:ext>
                </a:extLst>
              </a:tr>
              <a:tr h="19741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타이틀 화면 스크린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구체적인 사항은 다음 슬라이드에서 설명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164484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54D28BEA-5971-7D1B-63CC-253166E86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814" y="1559615"/>
            <a:ext cx="2112162" cy="10291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24AD4F1-ACFC-4C93-7BE3-C6DCCB660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641" y="2676807"/>
            <a:ext cx="2112161" cy="9597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1140C81-7074-B659-8A62-6DA7D687D02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243" y="3680572"/>
            <a:ext cx="2095499" cy="1943507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C0269B05-A634-DFC4-1D2A-6C4C0250604E}"/>
              </a:ext>
            </a:extLst>
          </p:cNvPr>
          <p:cNvSpPr/>
          <p:nvPr/>
        </p:nvSpPr>
        <p:spPr>
          <a:xfrm>
            <a:off x="6709894" y="3452868"/>
            <a:ext cx="1045828" cy="5033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BBFDADD1-3F9D-7EBB-491D-F96B4311B34B}"/>
              </a:ext>
            </a:extLst>
          </p:cNvPr>
          <p:cNvSpPr/>
          <p:nvPr/>
        </p:nvSpPr>
        <p:spPr>
          <a:xfrm>
            <a:off x="6709894" y="2337054"/>
            <a:ext cx="1045828" cy="5033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06299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B3470C5-004E-F739-F410-B148CF85F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클리닝 히어로 팀프로젝트 흐름도</a:t>
            </a:r>
            <a:r>
              <a:rPr lang="en-US" altLang="ko-KR" sz="3200" dirty="0"/>
              <a:t>(2)_</a:t>
            </a:r>
            <a:r>
              <a:rPr lang="ko-KR" altLang="en-US" sz="3200" dirty="0"/>
              <a:t>타이틀 화면</a:t>
            </a:r>
          </a:p>
        </p:txBody>
      </p:sp>
      <p:sp>
        <p:nvSpPr>
          <p:cNvPr id="2" name="순서도: 처리 1">
            <a:extLst>
              <a:ext uri="{FF2B5EF4-FFF2-40B4-BE49-F238E27FC236}">
                <a16:creationId xmlns:a16="http://schemas.microsoft.com/office/drawing/2014/main" id="{CBDAB50E-FB6F-D21E-2E47-A161E30D059B}"/>
              </a:ext>
            </a:extLst>
          </p:cNvPr>
          <p:cNvSpPr/>
          <p:nvPr/>
        </p:nvSpPr>
        <p:spPr>
          <a:xfrm>
            <a:off x="512988" y="1040448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시작</a:t>
            </a:r>
          </a:p>
        </p:txBody>
      </p:sp>
      <p:sp>
        <p:nvSpPr>
          <p:cNvPr id="3" name="순서도: 처리 2">
            <a:extLst>
              <a:ext uri="{FF2B5EF4-FFF2-40B4-BE49-F238E27FC236}">
                <a16:creationId xmlns:a16="http://schemas.microsoft.com/office/drawing/2014/main" id="{F96A7500-15A9-D0A4-5210-91A312559A15}"/>
              </a:ext>
            </a:extLst>
          </p:cNvPr>
          <p:cNvSpPr/>
          <p:nvPr/>
        </p:nvSpPr>
        <p:spPr>
          <a:xfrm>
            <a:off x="4456524" y="1031952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환경설정</a:t>
            </a:r>
          </a:p>
        </p:txBody>
      </p:sp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EF60E28-632E-4A70-C91B-16E5ABF7B423}"/>
              </a:ext>
            </a:extLst>
          </p:cNvPr>
          <p:cNvSpPr/>
          <p:nvPr/>
        </p:nvSpPr>
        <p:spPr>
          <a:xfrm>
            <a:off x="9299164" y="1040448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종료</a:t>
            </a: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01031521-09E0-2C87-BD43-468F46AF58BC}"/>
              </a:ext>
            </a:extLst>
          </p:cNvPr>
          <p:cNvSpPr/>
          <p:nvPr/>
        </p:nvSpPr>
        <p:spPr>
          <a:xfrm>
            <a:off x="8769852" y="2732226"/>
            <a:ext cx="2806954" cy="880844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종료하시겠습니까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16" name="순서도: 처리 15">
            <a:extLst>
              <a:ext uri="{FF2B5EF4-FFF2-40B4-BE49-F238E27FC236}">
                <a16:creationId xmlns:a16="http://schemas.microsoft.com/office/drawing/2014/main" id="{CC2618AE-25CC-4092-2BE8-C83F58BB4CA3}"/>
              </a:ext>
            </a:extLst>
          </p:cNvPr>
          <p:cNvSpPr/>
          <p:nvPr/>
        </p:nvSpPr>
        <p:spPr>
          <a:xfrm>
            <a:off x="8098049" y="4865508"/>
            <a:ext cx="1442907" cy="562062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게임종료</a:t>
            </a:r>
            <a:endParaRPr lang="en-US" altLang="ko-KR" sz="1050" dirty="0"/>
          </a:p>
          <a:p>
            <a:pPr algn="ctr"/>
            <a:r>
              <a:rPr lang="ko-KR" altLang="en-US" sz="1050" dirty="0"/>
              <a:t>바탕화면으로 </a:t>
            </a:r>
            <a:r>
              <a:rPr lang="ko-KR" altLang="en-US" sz="1050" dirty="0" err="1"/>
              <a:t>돌아감</a:t>
            </a:r>
            <a:endParaRPr lang="ko-KR" altLang="en-US" sz="1050" dirty="0"/>
          </a:p>
        </p:txBody>
      </p:sp>
      <p:sp>
        <p:nvSpPr>
          <p:cNvPr id="17" name="순서도: 처리 16">
            <a:extLst>
              <a:ext uri="{FF2B5EF4-FFF2-40B4-BE49-F238E27FC236}">
                <a16:creationId xmlns:a16="http://schemas.microsoft.com/office/drawing/2014/main" id="{E2D39F48-DEA8-5912-E7A3-1E379253E612}"/>
              </a:ext>
            </a:extLst>
          </p:cNvPr>
          <p:cNvSpPr/>
          <p:nvPr/>
        </p:nvSpPr>
        <p:spPr>
          <a:xfrm>
            <a:off x="10913271" y="4974459"/>
            <a:ext cx="1202422" cy="344161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타이틀화면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6AD3C7-9A88-56DA-E2E1-CA55C2646162}"/>
              </a:ext>
            </a:extLst>
          </p:cNvPr>
          <p:cNvCxnSpPr>
            <a:cxnSpLocks/>
            <a:stCxn id="15" idx="1"/>
            <a:endCxn id="16" idx="0"/>
          </p:cNvCxnSpPr>
          <p:nvPr/>
        </p:nvCxnSpPr>
        <p:spPr>
          <a:xfrm>
            <a:off x="8769852" y="3172648"/>
            <a:ext cx="49651" cy="16928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0EA9DBF-DFE6-D1D3-BC71-7E0160EDC3E1}"/>
              </a:ext>
            </a:extLst>
          </p:cNvPr>
          <p:cNvCxnSpPr>
            <a:cxnSpLocks/>
            <a:stCxn id="15" idx="3"/>
            <a:endCxn id="17" idx="0"/>
          </p:cNvCxnSpPr>
          <p:nvPr/>
        </p:nvCxnSpPr>
        <p:spPr>
          <a:xfrm flipH="1">
            <a:off x="11514482" y="3172648"/>
            <a:ext cx="62324" cy="18018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1199660-9EA8-65AC-9472-D7AAA43311C8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10173329" y="1719743"/>
            <a:ext cx="2485" cy="10124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F1ADBE94-3209-7CAF-605D-392BC0DF1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404172"/>
              </p:ext>
            </p:extLst>
          </p:nvPr>
        </p:nvGraphicFramePr>
        <p:xfrm>
          <a:off x="3129316" y="3067785"/>
          <a:ext cx="4407717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6135">
                  <a:extLst>
                    <a:ext uri="{9D8B030D-6E8A-4147-A177-3AD203B41FA5}">
                      <a16:colId xmlns:a16="http://schemas.microsoft.com/office/drawing/2014/main" val="1719552298"/>
                    </a:ext>
                  </a:extLst>
                </a:gridCol>
                <a:gridCol w="3471582">
                  <a:extLst>
                    <a:ext uri="{9D8B030D-6E8A-4147-A177-3AD203B41FA5}">
                      <a16:colId xmlns:a16="http://schemas.microsoft.com/office/drawing/2014/main" val="40160115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배경음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350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효과음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88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화면크기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293844"/>
                  </a:ext>
                </a:extLst>
              </a:tr>
            </a:tbl>
          </a:graphicData>
        </a:graphic>
      </p:graphicFrame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3AE4744-2D05-3BF2-8C25-C00FDE431669}"/>
              </a:ext>
            </a:extLst>
          </p:cNvPr>
          <p:cNvCxnSpPr/>
          <p:nvPr/>
        </p:nvCxnSpPr>
        <p:spPr>
          <a:xfrm>
            <a:off x="4563136" y="3277509"/>
            <a:ext cx="222308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A7F2521B-1AEC-B325-2C69-9B46AD0C5993}"/>
              </a:ext>
            </a:extLst>
          </p:cNvPr>
          <p:cNvSpPr/>
          <p:nvPr/>
        </p:nvSpPr>
        <p:spPr>
          <a:xfrm>
            <a:off x="5674677" y="3172648"/>
            <a:ext cx="224058" cy="2097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7162FF2-B60F-98F4-87F2-A30FED6480E1}"/>
              </a:ext>
            </a:extLst>
          </p:cNvPr>
          <p:cNvCxnSpPr/>
          <p:nvPr/>
        </p:nvCxnSpPr>
        <p:spPr>
          <a:xfrm>
            <a:off x="4574145" y="3624047"/>
            <a:ext cx="222308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F5DE22D6-C327-E85D-B78B-BC47575C534F}"/>
              </a:ext>
            </a:extLst>
          </p:cNvPr>
          <p:cNvSpPr/>
          <p:nvPr/>
        </p:nvSpPr>
        <p:spPr>
          <a:xfrm>
            <a:off x="5109292" y="3519186"/>
            <a:ext cx="224058" cy="2097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BB4808-09A5-7C6E-9AAF-3D9ED0A08C65}"/>
              </a:ext>
            </a:extLst>
          </p:cNvPr>
          <p:cNvSpPr txBox="1"/>
          <p:nvPr/>
        </p:nvSpPr>
        <p:spPr>
          <a:xfrm>
            <a:off x="4245052" y="3139340"/>
            <a:ext cx="31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0</a:t>
            </a:r>
            <a:endParaRPr lang="ko-KR" altLang="en-US" sz="12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FDF65F-29BE-5244-9803-BC77CC5439F9}"/>
              </a:ext>
            </a:extLst>
          </p:cNvPr>
          <p:cNvSpPr txBox="1"/>
          <p:nvPr/>
        </p:nvSpPr>
        <p:spPr>
          <a:xfrm>
            <a:off x="6812784" y="3139008"/>
            <a:ext cx="494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100</a:t>
            </a:r>
            <a:endParaRPr lang="ko-KR" altLang="en-US" sz="12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7A7BE2-A527-7818-9E3E-CD319E8912A0}"/>
              </a:ext>
            </a:extLst>
          </p:cNvPr>
          <p:cNvSpPr txBox="1"/>
          <p:nvPr/>
        </p:nvSpPr>
        <p:spPr>
          <a:xfrm>
            <a:off x="4245052" y="3518298"/>
            <a:ext cx="31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0</a:t>
            </a:r>
            <a:endParaRPr lang="ko-KR" altLang="en-US" sz="12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E7A840-E6A8-E004-2667-CB644FD5E29A}"/>
              </a:ext>
            </a:extLst>
          </p:cNvPr>
          <p:cNvSpPr txBox="1"/>
          <p:nvPr/>
        </p:nvSpPr>
        <p:spPr>
          <a:xfrm>
            <a:off x="6812784" y="3517966"/>
            <a:ext cx="494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100</a:t>
            </a:r>
            <a:endParaRPr lang="ko-KR" altLang="en-US" sz="1200" b="1" dirty="0"/>
          </a:p>
        </p:txBody>
      </p:sp>
      <p:sp>
        <p:nvSpPr>
          <p:cNvPr id="37" name="순서도: 처리 36">
            <a:extLst>
              <a:ext uri="{FF2B5EF4-FFF2-40B4-BE49-F238E27FC236}">
                <a16:creationId xmlns:a16="http://schemas.microsoft.com/office/drawing/2014/main" id="{0CDBC777-81FD-28D2-EFE0-823263B44D4A}"/>
              </a:ext>
            </a:extLst>
          </p:cNvPr>
          <p:cNvSpPr/>
          <p:nvPr/>
        </p:nvSpPr>
        <p:spPr>
          <a:xfrm>
            <a:off x="4480825" y="3835107"/>
            <a:ext cx="1076587" cy="3103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/>
              <a:t>창모드</a:t>
            </a:r>
            <a:endParaRPr lang="ko-KR" altLang="en-US" dirty="0"/>
          </a:p>
        </p:txBody>
      </p:sp>
      <p:sp>
        <p:nvSpPr>
          <p:cNvPr id="38" name="순서도: 처리 37">
            <a:extLst>
              <a:ext uri="{FF2B5EF4-FFF2-40B4-BE49-F238E27FC236}">
                <a16:creationId xmlns:a16="http://schemas.microsoft.com/office/drawing/2014/main" id="{482E09C1-4EB0-00B6-AAC4-38602E63553D}"/>
              </a:ext>
            </a:extLst>
          </p:cNvPr>
          <p:cNvSpPr/>
          <p:nvPr/>
        </p:nvSpPr>
        <p:spPr>
          <a:xfrm>
            <a:off x="5898735" y="3835106"/>
            <a:ext cx="1076587" cy="3103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전체화면</a:t>
            </a:r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1A5CF122-6D75-C352-1010-CD483BB8E165}"/>
              </a:ext>
            </a:extLst>
          </p:cNvPr>
          <p:cNvSpPr/>
          <p:nvPr/>
        </p:nvSpPr>
        <p:spPr>
          <a:xfrm rot="13227747">
            <a:off x="7007895" y="4084034"/>
            <a:ext cx="532003" cy="26005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CD04B345-740D-28CD-335C-1BE90C2B33EF}"/>
              </a:ext>
            </a:extLst>
          </p:cNvPr>
          <p:cNvCxnSpPr>
            <a:cxnSpLocks/>
            <a:stCxn id="3" idx="2"/>
            <a:endCxn id="26" idx="0"/>
          </p:cNvCxnSpPr>
          <p:nvPr/>
        </p:nvCxnSpPr>
        <p:spPr>
          <a:xfrm>
            <a:off x="5333174" y="1711247"/>
            <a:ext cx="0" cy="13565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9E411902-8D32-3B35-ED3F-662149585700}"/>
              </a:ext>
            </a:extLst>
          </p:cNvPr>
          <p:cNvSpPr txBox="1"/>
          <p:nvPr/>
        </p:nvSpPr>
        <p:spPr>
          <a:xfrm>
            <a:off x="8870833" y="3942511"/>
            <a:ext cx="436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예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41FFF8F-0C16-A8A3-04B5-49CFBA80CE6E}"/>
              </a:ext>
            </a:extLst>
          </p:cNvPr>
          <p:cNvSpPr txBox="1"/>
          <p:nvPr/>
        </p:nvSpPr>
        <p:spPr>
          <a:xfrm>
            <a:off x="10680321" y="3942511"/>
            <a:ext cx="679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아니오</a:t>
            </a:r>
            <a:endParaRPr lang="ko-KR" altLang="en-US" sz="1200" dirty="0"/>
          </a:p>
        </p:txBody>
      </p:sp>
      <p:sp>
        <p:nvSpPr>
          <p:cNvPr id="68" name="순서도: 처리 67">
            <a:extLst>
              <a:ext uri="{FF2B5EF4-FFF2-40B4-BE49-F238E27FC236}">
                <a16:creationId xmlns:a16="http://schemas.microsoft.com/office/drawing/2014/main" id="{1B774A49-24F2-3372-AC64-DD5CA9255656}"/>
              </a:ext>
            </a:extLst>
          </p:cNvPr>
          <p:cNvSpPr/>
          <p:nvPr/>
        </p:nvSpPr>
        <p:spPr>
          <a:xfrm>
            <a:off x="512988" y="2493353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시놉시스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만화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9" name="순서도: 처리 68">
            <a:extLst>
              <a:ext uri="{FF2B5EF4-FFF2-40B4-BE49-F238E27FC236}">
                <a16:creationId xmlns:a16="http://schemas.microsoft.com/office/drawing/2014/main" id="{13B83E5C-9B9C-A317-147F-030121637ACC}"/>
              </a:ext>
            </a:extLst>
          </p:cNvPr>
          <p:cNvSpPr/>
          <p:nvPr/>
        </p:nvSpPr>
        <p:spPr>
          <a:xfrm>
            <a:off x="512988" y="3942511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시놉시스 감상 후</a:t>
            </a:r>
            <a:endParaRPr lang="en-US" altLang="ko-KR" sz="1200" dirty="0"/>
          </a:p>
          <a:p>
            <a:pPr algn="ctr"/>
            <a:r>
              <a:rPr lang="ko-KR" altLang="en-US" sz="1200" dirty="0"/>
              <a:t>로딩</a:t>
            </a:r>
          </a:p>
        </p:txBody>
      </p:sp>
      <p:sp>
        <p:nvSpPr>
          <p:cNvPr id="70" name="순서도: 처리 69">
            <a:extLst>
              <a:ext uri="{FF2B5EF4-FFF2-40B4-BE49-F238E27FC236}">
                <a16:creationId xmlns:a16="http://schemas.microsoft.com/office/drawing/2014/main" id="{262155E7-37DF-58E5-5D50-8B923E251657}"/>
              </a:ext>
            </a:extLst>
          </p:cNvPr>
          <p:cNvSpPr/>
          <p:nvPr/>
        </p:nvSpPr>
        <p:spPr>
          <a:xfrm>
            <a:off x="512988" y="5391669"/>
            <a:ext cx="175329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게임시작</a:t>
            </a:r>
            <a:r>
              <a:rPr lang="en-US" altLang="ko-KR" sz="1200" dirty="0"/>
              <a:t>(</a:t>
            </a:r>
            <a:r>
              <a:rPr lang="ko-KR" altLang="en-US" sz="1200" dirty="0"/>
              <a:t>인 게임 화면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A7C43F14-346A-E673-5B43-F3A3FC8150F0}"/>
              </a:ext>
            </a:extLst>
          </p:cNvPr>
          <p:cNvCxnSpPr>
            <a:stCxn id="2" idx="2"/>
            <a:endCxn id="68" idx="0"/>
          </p:cNvCxnSpPr>
          <p:nvPr/>
        </p:nvCxnSpPr>
        <p:spPr>
          <a:xfrm>
            <a:off x="1389638" y="1719743"/>
            <a:ext cx="0" cy="7736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CECDEA48-F9CC-AB5C-F3F4-31A9CCCF2571}"/>
              </a:ext>
            </a:extLst>
          </p:cNvPr>
          <p:cNvCxnSpPr>
            <a:cxnSpLocks/>
            <a:stCxn id="68" idx="2"/>
            <a:endCxn id="69" idx="0"/>
          </p:cNvCxnSpPr>
          <p:nvPr/>
        </p:nvCxnSpPr>
        <p:spPr>
          <a:xfrm>
            <a:off x="1389638" y="3172648"/>
            <a:ext cx="0" cy="7698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B2919E3F-EBB4-D67A-0A5F-32D032864B6A}"/>
              </a:ext>
            </a:extLst>
          </p:cNvPr>
          <p:cNvCxnSpPr>
            <a:cxnSpLocks/>
            <a:stCxn id="69" idx="2"/>
            <a:endCxn id="70" idx="0"/>
          </p:cNvCxnSpPr>
          <p:nvPr/>
        </p:nvCxnSpPr>
        <p:spPr>
          <a:xfrm>
            <a:off x="1389638" y="4621806"/>
            <a:ext cx="0" cy="7698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0F592-A0D5-1029-65DD-97B0D54DCA4D}"/>
              </a:ext>
            </a:extLst>
          </p:cNvPr>
          <p:cNvCxnSpPr>
            <a:cxnSpLocks/>
          </p:cNvCxnSpPr>
          <p:nvPr/>
        </p:nvCxnSpPr>
        <p:spPr>
          <a:xfrm flipH="1">
            <a:off x="2751589" y="788565"/>
            <a:ext cx="58229" cy="5931017"/>
          </a:xfrm>
          <a:prstGeom prst="line">
            <a:avLst/>
          </a:prstGeom>
          <a:ln w="571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FE146A23-80B1-FE34-5BB1-D0AE77C5F5F2}"/>
              </a:ext>
            </a:extLst>
          </p:cNvPr>
          <p:cNvCxnSpPr>
            <a:cxnSpLocks/>
          </p:cNvCxnSpPr>
          <p:nvPr/>
        </p:nvCxnSpPr>
        <p:spPr>
          <a:xfrm flipH="1">
            <a:off x="7849450" y="788565"/>
            <a:ext cx="58229" cy="5931017"/>
          </a:xfrm>
          <a:prstGeom prst="line">
            <a:avLst/>
          </a:prstGeom>
          <a:ln w="571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598419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3">
            <a:extLst>
              <a:ext uri="{FF2B5EF4-FFF2-40B4-BE49-F238E27FC236}">
                <a16:creationId xmlns:a16="http://schemas.microsoft.com/office/drawing/2014/main" id="{31BBCF85-D283-3E20-51FC-3C1E01A5F4D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79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dirty="0"/>
              <a:t>클리닝 히어로 팀프로젝트 흐름도</a:t>
            </a:r>
            <a:r>
              <a:rPr lang="en-US" altLang="ko-KR" sz="3200" dirty="0"/>
              <a:t>(3)_</a:t>
            </a:r>
            <a:r>
              <a:rPr lang="ko-KR" altLang="en-US" sz="3200" dirty="0"/>
              <a:t>게임 </a:t>
            </a:r>
            <a:r>
              <a:rPr lang="ko-KR" altLang="en-US" sz="3200" dirty="0" err="1"/>
              <a:t>시작후</a:t>
            </a:r>
            <a:r>
              <a:rPr lang="ko-KR" altLang="en-US" sz="3200" dirty="0"/>
              <a:t> 흐름 전개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A8F205A-57BC-AFD7-1D96-2C2B3BC388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242863"/>
              </p:ext>
            </p:extLst>
          </p:nvPr>
        </p:nvGraphicFramePr>
        <p:xfrm>
          <a:off x="2032000" y="1073790"/>
          <a:ext cx="8128000" cy="20119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61126684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931232050"/>
                    </a:ext>
                  </a:extLst>
                </a:gridCol>
              </a:tblGrid>
              <a:tr h="4978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뚝딱 아저씨 </a:t>
                      </a:r>
                      <a:r>
                        <a:rPr lang="en-US" altLang="ko-KR" dirty="0" err="1"/>
                        <a:t>npc</a:t>
                      </a:r>
                      <a:r>
                        <a:rPr lang="ko-KR" altLang="en-US" dirty="0"/>
                        <a:t>구출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01590"/>
                  </a:ext>
                </a:extLst>
              </a:tr>
              <a:tr h="5047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퍼즐조각찾아</a:t>
                      </a:r>
                      <a:r>
                        <a:rPr lang="ko-KR" altLang="en-US" dirty="0"/>
                        <a:t> 상자열기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356772"/>
                  </a:ext>
                </a:extLst>
              </a:tr>
              <a:tr h="50472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보스 몬스터 조우 </a:t>
                      </a:r>
                      <a:r>
                        <a:rPr lang="ko-KR" altLang="en-US" dirty="0" err="1"/>
                        <a:t>컷씬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848109"/>
                  </a:ext>
                </a:extLst>
              </a:tr>
              <a:tr h="5047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보스몬스터</a:t>
                      </a:r>
                      <a:r>
                        <a:rPr lang="ko-KR" altLang="en-US" dirty="0"/>
                        <a:t> 퇴치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3120384"/>
                  </a:ext>
                </a:extLst>
              </a:tr>
            </a:tbl>
          </a:graphicData>
        </a:graphic>
      </p:graphicFrame>
      <p:sp>
        <p:nvSpPr>
          <p:cNvPr id="4" name="순서도: 판단 3">
            <a:extLst>
              <a:ext uri="{FF2B5EF4-FFF2-40B4-BE49-F238E27FC236}">
                <a16:creationId xmlns:a16="http://schemas.microsoft.com/office/drawing/2014/main" id="{04030354-3844-8198-F122-BF3915D1D705}"/>
              </a:ext>
            </a:extLst>
          </p:cNvPr>
          <p:cNvSpPr/>
          <p:nvPr/>
        </p:nvSpPr>
        <p:spPr>
          <a:xfrm>
            <a:off x="4485313" y="3606963"/>
            <a:ext cx="3221373" cy="1400961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시간내로 미션을 클리어 했는가</a:t>
            </a:r>
            <a:r>
              <a:rPr lang="en-US" altLang="ko-KR" sz="1400" dirty="0"/>
              <a:t>?</a:t>
            </a:r>
            <a:endParaRPr lang="ko-KR" altLang="en-US" sz="1400" dirty="0"/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3BB62B1E-E51E-A412-AAD6-E49F39A28790}"/>
              </a:ext>
            </a:extLst>
          </p:cNvPr>
          <p:cNvSpPr/>
          <p:nvPr/>
        </p:nvSpPr>
        <p:spPr>
          <a:xfrm>
            <a:off x="2032000" y="5434075"/>
            <a:ext cx="233213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게임 클리어</a:t>
            </a:r>
          </a:p>
        </p:txBody>
      </p:sp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D0FA27CA-6A88-EA90-B448-CD85FEE71A00}"/>
              </a:ext>
            </a:extLst>
          </p:cNvPr>
          <p:cNvSpPr/>
          <p:nvPr/>
        </p:nvSpPr>
        <p:spPr>
          <a:xfrm>
            <a:off x="7827861" y="5434074"/>
            <a:ext cx="2332139" cy="67929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게임 오버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7AA498E-DB85-DA87-6995-B2515E085A06}"/>
              </a:ext>
            </a:extLst>
          </p:cNvPr>
          <p:cNvCxnSpPr>
            <a:endCxn id="4" idx="0"/>
          </p:cNvCxnSpPr>
          <p:nvPr/>
        </p:nvCxnSpPr>
        <p:spPr>
          <a:xfrm>
            <a:off x="6095999" y="3085764"/>
            <a:ext cx="1" cy="5211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E9CE33D-966B-ABC8-399F-25FD07617AC8}"/>
              </a:ext>
            </a:extLst>
          </p:cNvPr>
          <p:cNvCxnSpPr>
            <a:stCxn id="4" idx="1"/>
            <a:endCxn id="5" idx="0"/>
          </p:cNvCxnSpPr>
          <p:nvPr/>
        </p:nvCxnSpPr>
        <p:spPr>
          <a:xfrm flipH="1">
            <a:off x="3198070" y="4307444"/>
            <a:ext cx="1287243" cy="11266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ECE1F29-4AAA-AD9B-B080-15B30B5CC2B3}"/>
              </a:ext>
            </a:extLst>
          </p:cNvPr>
          <p:cNvCxnSpPr>
            <a:stCxn id="4" idx="3"/>
            <a:endCxn id="6" idx="0"/>
          </p:cNvCxnSpPr>
          <p:nvPr/>
        </p:nvCxnSpPr>
        <p:spPr>
          <a:xfrm>
            <a:off x="7706686" y="4307444"/>
            <a:ext cx="1287245" cy="11266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869E8352-DAAF-E50E-1C55-D271E044423F}"/>
              </a:ext>
            </a:extLst>
          </p:cNvPr>
          <p:cNvSpPr/>
          <p:nvPr/>
        </p:nvSpPr>
        <p:spPr>
          <a:xfrm>
            <a:off x="1367406" y="943069"/>
            <a:ext cx="553673" cy="22734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33F4625C-CF50-7E49-4A73-87B64ACA710A}"/>
              </a:ext>
            </a:extLst>
          </p:cNvPr>
          <p:cNvSpPr/>
          <p:nvPr/>
        </p:nvSpPr>
        <p:spPr>
          <a:xfrm>
            <a:off x="60587" y="1702662"/>
            <a:ext cx="1373932" cy="605432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미션 진행방향</a:t>
            </a:r>
          </a:p>
        </p:txBody>
      </p:sp>
    </p:spTree>
    <p:extLst>
      <p:ext uri="{BB962C8B-B14F-4D97-AF65-F5344CB8AC3E}">
        <p14:creationId xmlns:p14="http://schemas.microsoft.com/office/powerpoint/2010/main" val="369290429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3">
            <a:extLst>
              <a:ext uri="{FF2B5EF4-FFF2-40B4-BE49-F238E27FC236}">
                <a16:creationId xmlns:a16="http://schemas.microsoft.com/office/drawing/2014/main" id="{E39C6416-C2F1-CEF9-2EC8-560DEE2E843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79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dirty="0"/>
              <a:t>클리닝 히어로 팀프로젝트 흐름도</a:t>
            </a:r>
            <a:r>
              <a:rPr lang="en-US" altLang="ko-KR" sz="3200" dirty="0"/>
              <a:t>(4)_</a:t>
            </a:r>
            <a:r>
              <a:rPr lang="ko-KR" altLang="en-US" sz="3200" dirty="0"/>
              <a:t>아이템강화</a:t>
            </a:r>
          </a:p>
        </p:txBody>
      </p:sp>
      <p:sp>
        <p:nvSpPr>
          <p:cNvPr id="3" name="순서도: 처리 2">
            <a:extLst>
              <a:ext uri="{FF2B5EF4-FFF2-40B4-BE49-F238E27FC236}">
                <a16:creationId xmlns:a16="http://schemas.microsoft.com/office/drawing/2014/main" id="{1E0944FD-0211-94E3-9CDA-E544A5A77586}"/>
              </a:ext>
            </a:extLst>
          </p:cNvPr>
          <p:cNvSpPr/>
          <p:nvPr/>
        </p:nvSpPr>
        <p:spPr>
          <a:xfrm>
            <a:off x="4099420" y="981725"/>
            <a:ext cx="3993159" cy="78856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 </a:t>
            </a:r>
            <a:r>
              <a:rPr lang="en-US" altLang="ko-KR" dirty="0"/>
              <a:t>NPC</a:t>
            </a:r>
            <a:r>
              <a:rPr lang="ko-KR" altLang="en-US" dirty="0"/>
              <a:t>를 찾아 상호작용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0F7E48-4C7B-89F2-4C03-CF349D54EE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960030"/>
              </p:ext>
            </p:extLst>
          </p:nvPr>
        </p:nvGraphicFramePr>
        <p:xfrm>
          <a:off x="4099419" y="2072720"/>
          <a:ext cx="399315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3159">
                  <a:extLst>
                    <a:ext uri="{9D8B030D-6E8A-4147-A177-3AD203B41FA5}">
                      <a16:colId xmlns:a16="http://schemas.microsoft.com/office/drawing/2014/main" val="223759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무기강화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7819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한손</a:t>
                      </a:r>
                      <a:r>
                        <a:rPr lang="ko-KR" altLang="en-US" dirty="0"/>
                        <a:t> 근거리 무기 강화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잠김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7446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한손</a:t>
                      </a:r>
                      <a:r>
                        <a:rPr lang="ko-KR" altLang="en-US" dirty="0"/>
                        <a:t> 원거리 무기 강화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7700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양손 근거리 무기 강화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잠김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496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양손 원거리 무기 강화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잠김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5624450"/>
                  </a:ext>
                </a:extLst>
              </a:tr>
            </a:tbl>
          </a:graphicData>
        </a:graphic>
      </p:graphicFrame>
      <p:sp>
        <p:nvSpPr>
          <p:cNvPr id="6" name="순서도: 판단 5">
            <a:extLst>
              <a:ext uri="{FF2B5EF4-FFF2-40B4-BE49-F238E27FC236}">
                <a16:creationId xmlns:a16="http://schemas.microsoft.com/office/drawing/2014/main" id="{7E481C66-ABAC-B44A-5347-3FA633DEB913}"/>
              </a:ext>
            </a:extLst>
          </p:cNvPr>
          <p:cNvSpPr/>
          <p:nvPr/>
        </p:nvSpPr>
        <p:spPr>
          <a:xfrm>
            <a:off x="2832682" y="4269996"/>
            <a:ext cx="6526635" cy="1149292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 재료가 충분한가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C558629B-08D6-D65A-E16B-C7BE1EC1FD2A}"/>
              </a:ext>
            </a:extLst>
          </p:cNvPr>
          <p:cNvSpPr/>
          <p:nvPr/>
        </p:nvSpPr>
        <p:spPr>
          <a:xfrm>
            <a:off x="567654" y="5863905"/>
            <a:ext cx="2265028" cy="562062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 성공</a:t>
            </a:r>
          </a:p>
        </p:txBody>
      </p:sp>
      <p:sp>
        <p:nvSpPr>
          <p:cNvPr id="8" name="순서도: 처리 7">
            <a:extLst>
              <a:ext uri="{FF2B5EF4-FFF2-40B4-BE49-F238E27FC236}">
                <a16:creationId xmlns:a16="http://schemas.microsoft.com/office/drawing/2014/main" id="{85F9547C-6658-EF7E-2374-22EEC1A2A89B}"/>
              </a:ext>
            </a:extLst>
          </p:cNvPr>
          <p:cNvSpPr/>
          <p:nvPr/>
        </p:nvSpPr>
        <p:spPr>
          <a:xfrm>
            <a:off x="9359317" y="5863905"/>
            <a:ext cx="2265028" cy="562062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 불가능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4587123-162D-98FB-51DA-D9C6002831AD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6095998" y="1770290"/>
            <a:ext cx="2" cy="302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356BD8E-0A4B-AA90-2227-F01F368F15BC}"/>
              </a:ext>
            </a:extLst>
          </p:cNvPr>
          <p:cNvCxnSpPr>
            <a:endCxn id="6" idx="0"/>
          </p:cNvCxnSpPr>
          <p:nvPr/>
        </p:nvCxnSpPr>
        <p:spPr>
          <a:xfrm>
            <a:off x="6095998" y="3926920"/>
            <a:ext cx="2" cy="343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2889C89-4001-49EF-7EDF-9F020E781019}"/>
              </a:ext>
            </a:extLst>
          </p:cNvPr>
          <p:cNvCxnSpPr>
            <a:stCxn id="6" idx="1"/>
            <a:endCxn id="7" idx="0"/>
          </p:cNvCxnSpPr>
          <p:nvPr/>
        </p:nvCxnSpPr>
        <p:spPr>
          <a:xfrm flipH="1">
            <a:off x="1700168" y="4844642"/>
            <a:ext cx="1132514" cy="1019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9356EC1-91CF-2B08-199F-6F2E2DC3EC8A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359317" y="4844642"/>
            <a:ext cx="1132514" cy="1019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03519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3">
            <a:extLst>
              <a:ext uri="{FF2B5EF4-FFF2-40B4-BE49-F238E27FC236}">
                <a16:creationId xmlns:a16="http://schemas.microsoft.com/office/drawing/2014/main" id="{CFCE80E9-2A52-F2B7-020F-310F0723A3C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79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200" dirty="0"/>
              <a:t>클리닝 히어로 팀프로젝트 흐름도</a:t>
            </a:r>
            <a:r>
              <a:rPr lang="en-US" altLang="ko-KR" sz="3200" dirty="0"/>
              <a:t>(5)_</a:t>
            </a:r>
            <a:r>
              <a:rPr lang="ko-KR" altLang="en-US" sz="3200" dirty="0"/>
              <a:t>몬스터 흐름</a:t>
            </a:r>
          </a:p>
        </p:txBody>
      </p:sp>
      <p:sp>
        <p:nvSpPr>
          <p:cNvPr id="3" name="순서도: 처리 2">
            <a:extLst>
              <a:ext uri="{FF2B5EF4-FFF2-40B4-BE49-F238E27FC236}">
                <a16:creationId xmlns:a16="http://schemas.microsoft.com/office/drawing/2014/main" id="{A9ADB2ED-D7A2-DCBC-DB2F-040659221433}"/>
              </a:ext>
            </a:extLst>
          </p:cNvPr>
          <p:cNvSpPr/>
          <p:nvPr/>
        </p:nvSpPr>
        <p:spPr>
          <a:xfrm>
            <a:off x="4345498" y="998183"/>
            <a:ext cx="3204594" cy="478279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몬스터 생성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72D1E0B1-637F-4F4A-65F9-4347D0FD704B}"/>
              </a:ext>
            </a:extLst>
          </p:cNvPr>
          <p:cNvSpPr/>
          <p:nvPr/>
        </p:nvSpPr>
        <p:spPr>
          <a:xfrm>
            <a:off x="3624045" y="1879453"/>
            <a:ext cx="4647500" cy="1442906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플레이어가 인식범위에 들어왔는가</a:t>
            </a:r>
            <a:r>
              <a:rPr lang="en-US" altLang="ko-KR" sz="1600" dirty="0"/>
              <a:t>?</a:t>
            </a:r>
            <a:endParaRPr lang="ko-KR" altLang="en-US" sz="1600" dirty="0"/>
          </a:p>
        </p:txBody>
      </p:sp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B5B6F7E8-BDA6-265C-9AB3-BB761BE9AF00}"/>
              </a:ext>
            </a:extLst>
          </p:cNvPr>
          <p:cNvSpPr/>
          <p:nvPr/>
        </p:nvSpPr>
        <p:spPr>
          <a:xfrm>
            <a:off x="1834393" y="3535642"/>
            <a:ext cx="1789652" cy="49107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공격</a:t>
            </a: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85D6FF1-463C-BA56-1222-311FEDDC2F03}"/>
              </a:ext>
            </a:extLst>
          </p:cNvPr>
          <p:cNvSpPr/>
          <p:nvPr/>
        </p:nvSpPr>
        <p:spPr>
          <a:xfrm>
            <a:off x="8271545" y="3535643"/>
            <a:ext cx="2013359" cy="491074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생성지역 주변이동</a:t>
            </a:r>
          </a:p>
        </p:txBody>
      </p:sp>
      <p:sp>
        <p:nvSpPr>
          <p:cNvPr id="8" name="순서도: 처리 7">
            <a:extLst>
              <a:ext uri="{FF2B5EF4-FFF2-40B4-BE49-F238E27FC236}">
                <a16:creationId xmlns:a16="http://schemas.microsoft.com/office/drawing/2014/main" id="{AB1E0816-31B9-7F1A-92AE-8F5824D19C86}"/>
              </a:ext>
            </a:extLst>
          </p:cNvPr>
          <p:cNvSpPr/>
          <p:nvPr/>
        </p:nvSpPr>
        <p:spPr>
          <a:xfrm>
            <a:off x="5052969" y="4382930"/>
            <a:ext cx="1789652" cy="491073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전투 돌입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C26EBBF-5233-D373-CB8D-75C2C964A702}"/>
              </a:ext>
            </a:extLst>
          </p:cNvPr>
          <p:cNvSpPr/>
          <p:nvPr/>
        </p:nvSpPr>
        <p:spPr>
          <a:xfrm>
            <a:off x="4681057" y="5163531"/>
            <a:ext cx="2533475" cy="696286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사망여부</a:t>
            </a:r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F995DC57-95DF-EB29-2928-28D3D5F19F19}"/>
              </a:ext>
            </a:extLst>
          </p:cNvPr>
          <p:cNvSpPr/>
          <p:nvPr/>
        </p:nvSpPr>
        <p:spPr>
          <a:xfrm>
            <a:off x="1349229" y="6178706"/>
            <a:ext cx="2759979" cy="49107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/>
              <a:t>일정확률로아이템</a:t>
            </a:r>
            <a:endParaRPr lang="en-US" altLang="ko-KR" sz="1400" dirty="0"/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회복 아이템</a:t>
            </a:r>
            <a:r>
              <a:rPr lang="en-US" altLang="ko-KR" sz="1400" dirty="0"/>
              <a:t>_</a:t>
            </a:r>
            <a:r>
              <a:rPr lang="ko-KR" altLang="en-US" sz="1400" dirty="0"/>
              <a:t>사탕</a:t>
            </a:r>
            <a:r>
              <a:rPr lang="en-US" altLang="ko-KR" sz="1400" dirty="0"/>
              <a:t>)</a:t>
            </a:r>
            <a:r>
              <a:rPr lang="ko-KR" altLang="en-US" sz="1400" dirty="0" err="1"/>
              <a:t>드롭후</a:t>
            </a:r>
            <a:r>
              <a:rPr lang="ko-KR" altLang="en-US" sz="1400" dirty="0"/>
              <a:t> 사망</a:t>
            </a:r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4EA09F2-A669-326F-104C-256CE74A8841}"/>
              </a:ext>
            </a:extLst>
          </p:cNvPr>
          <p:cNvSpPr/>
          <p:nvPr/>
        </p:nvSpPr>
        <p:spPr>
          <a:xfrm>
            <a:off x="8271545" y="6178706"/>
            <a:ext cx="1789652" cy="49107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플레이어 사망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EDD0736-281F-8739-336E-4510383A631B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5947795" y="1476462"/>
            <a:ext cx="0" cy="4029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D634EF7-37F7-3D55-1550-323A387BE7E5}"/>
              </a:ext>
            </a:extLst>
          </p:cNvPr>
          <p:cNvCxnSpPr>
            <a:stCxn id="5" idx="1"/>
            <a:endCxn id="6" idx="0"/>
          </p:cNvCxnSpPr>
          <p:nvPr/>
        </p:nvCxnSpPr>
        <p:spPr>
          <a:xfrm flipH="1">
            <a:off x="2729219" y="2600906"/>
            <a:ext cx="894826" cy="9347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3127692-A070-35FA-F26A-498F7B180E99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8271545" y="2600906"/>
            <a:ext cx="1006680" cy="934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BA542F3-C92E-0748-9499-DD8C9AEABEDB}"/>
              </a:ext>
            </a:extLst>
          </p:cNvPr>
          <p:cNvCxnSpPr>
            <a:stCxn id="6" idx="2"/>
            <a:endCxn id="8" idx="1"/>
          </p:cNvCxnSpPr>
          <p:nvPr/>
        </p:nvCxnSpPr>
        <p:spPr>
          <a:xfrm>
            <a:off x="2729219" y="4026717"/>
            <a:ext cx="2323750" cy="6017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58526F0-2315-A1D2-3A9E-E1460D507F70}"/>
              </a:ext>
            </a:extLst>
          </p:cNvPr>
          <p:cNvCxnSpPr>
            <a:stCxn id="7" idx="2"/>
            <a:endCxn id="8" idx="3"/>
          </p:cNvCxnSpPr>
          <p:nvPr/>
        </p:nvCxnSpPr>
        <p:spPr>
          <a:xfrm flipH="1">
            <a:off x="6842621" y="4026717"/>
            <a:ext cx="2435604" cy="6017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ACC997B-550A-EB00-07A4-BF361356EDCE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5947795" y="4874003"/>
            <a:ext cx="0" cy="2895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764B8FB-DCAD-D2C6-E85A-EED10008C7C8}"/>
              </a:ext>
            </a:extLst>
          </p:cNvPr>
          <p:cNvCxnSpPr>
            <a:cxnSpLocks/>
            <a:stCxn id="9" idx="1"/>
            <a:endCxn id="10" idx="0"/>
          </p:cNvCxnSpPr>
          <p:nvPr/>
        </p:nvCxnSpPr>
        <p:spPr>
          <a:xfrm flipH="1">
            <a:off x="2729219" y="5511674"/>
            <a:ext cx="1951838" cy="6670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CC1F6FB-3858-AABA-90D2-17BBFDC82501}"/>
              </a:ext>
            </a:extLst>
          </p:cNvPr>
          <p:cNvCxnSpPr>
            <a:stCxn id="9" idx="3"/>
            <a:endCxn id="11" idx="0"/>
          </p:cNvCxnSpPr>
          <p:nvPr/>
        </p:nvCxnSpPr>
        <p:spPr>
          <a:xfrm>
            <a:off x="7214532" y="5511674"/>
            <a:ext cx="1951839" cy="6670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0832A5C-39AB-4589-E604-538268E5F75C}"/>
              </a:ext>
            </a:extLst>
          </p:cNvPr>
          <p:cNvSpPr txBox="1"/>
          <p:nvPr/>
        </p:nvSpPr>
        <p:spPr>
          <a:xfrm>
            <a:off x="8372213" y="5352176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플레이어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5A989-EB60-4F5C-13CD-1B5F36A7AD8E}"/>
              </a:ext>
            </a:extLst>
          </p:cNvPr>
          <p:cNvSpPr txBox="1"/>
          <p:nvPr/>
        </p:nvSpPr>
        <p:spPr>
          <a:xfrm>
            <a:off x="2239860" y="5352176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몬스터</a:t>
            </a:r>
          </a:p>
        </p:txBody>
      </p:sp>
    </p:spTree>
    <p:extLst>
      <p:ext uri="{BB962C8B-B14F-4D97-AF65-F5344CB8AC3E}">
        <p14:creationId xmlns:p14="http://schemas.microsoft.com/office/powerpoint/2010/main" val="1693332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1696C4-0052-C07B-D723-76D1D9292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1" y="0"/>
            <a:ext cx="12143678" cy="685800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1CB07610-598A-22D7-F71E-BA79CFA21E04}"/>
              </a:ext>
            </a:extLst>
          </p:cNvPr>
          <p:cNvSpPr/>
          <p:nvPr/>
        </p:nvSpPr>
        <p:spPr>
          <a:xfrm rot="13434483">
            <a:off x="6425965" y="3775521"/>
            <a:ext cx="1300293" cy="74662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31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92C2D1-0DC3-966F-5BCD-3F987C427C61}"/>
              </a:ext>
            </a:extLst>
          </p:cNvPr>
          <p:cNvSpPr/>
          <p:nvPr/>
        </p:nvSpPr>
        <p:spPr>
          <a:xfrm>
            <a:off x="382555" y="289249"/>
            <a:ext cx="11625943" cy="62421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16F100-9C18-F47D-EFA1-90907D52ABB6}"/>
              </a:ext>
            </a:extLst>
          </p:cNvPr>
          <p:cNvSpPr txBox="1"/>
          <p:nvPr/>
        </p:nvSpPr>
        <p:spPr>
          <a:xfrm>
            <a:off x="3629607" y="2687216"/>
            <a:ext cx="5131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</a:rPr>
              <a:t>Fade in, out……..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942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chemeClr val="tx1"/>
                </a:solidFill>
              </a:rPr>
              <a:t>오늘도 </a:t>
            </a:r>
            <a:r>
              <a:rPr lang="ko-KR" altLang="en-US" sz="1800" dirty="0" err="1">
                <a:solidFill>
                  <a:schemeClr val="tx1"/>
                </a:solidFill>
              </a:rPr>
              <a:t>세아의</a:t>
            </a:r>
            <a:r>
              <a:rPr lang="ko-KR" altLang="en-US" sz="1800" dirty="0">
                <a:solidFill>
                  <a:schemeClr val="tx1"/>
                </a:solidFill>
              </a:rPr>
              <a:t> 집은 조용할 틈이 없습니다</a:t>
            </a:r>
            <a:r>
              <a:rPr lang="en-US" altLang="ko-KR" sz="1800" dirty="0">
                <a:solidFill>
                  <a:schemeClr val="tx1"/>
                </a:solidFill>
              </a:rPr>
              <a:t>. </a:t>
            </a:r>
            <a:r>
              <a:rPr lang="ko-KR" altLang="en-US" sz="1800" dirty="0" err="1">
                <a:solidFill>
                  <a:schemeClr val="tx1"/>
                </a:solidFill>
              </a:rPr>
              <a:t>왜냐고요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2071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</a:t>
            </a:r>
            <a:r>
              <a:rPr lang="ko-KR" altLang="en-US" sz="1800" dirty="0">
                <a:solidFill>
                  <a:schemeClr val="tx1"/>
                </a:solidFill>
              </a:rPr>
              <a:t> </a:t>
            </a:r>
            <a:r>
              <a:rPr lang="en-US" altLang="ko-KR" sz="1800" dirty="0">
                <a:solidFill>
                  <a:schemeClr val="tx1"/>
                </a:solidFill>
              </a:rPr>
              <a:t>: “</a:t>
            </a:r>
            <a:r>
              <a:rPr lang="ko-KR" altLang="en-US" sz="1800" dirty="0">
                <a:solidFill>
                  <a:schemeClr val="tx1"/>
                </a:solidFill>
              </a:rPr>
              <a:t>와</a:t>
            </a:r>
            <a:r>
              <a:rPr lang="en-US" altLang="ko-KR" sz="1800" dirty="0">
                <a:solidFill>
                  <a:schemeClr val="tx1"/>
                </a:solidFill>
              </a:rPr>
              <a:t>! </a:t>
            </a:r>
            <a:r>
              <a:rPr lang="ko-KR" altLang="en-US" sz="1800" dirty="0">
                <a:solidFill>
                  <a:schemeClr val="tx1"/>
                </a:solidFill>
              </a:rPr>
              <a:t>이번엔 비밀기지 만들기 놀이다</a:t>
            </a:r>
            <a:r>
              <a:rPr lang="en-US" altLang="ko-KR" sz="1800" dirty="0">
                <a:solidFill>
                  <a:schemeClr val="tx1"/>
                </a:solidFill>
              </a:rPr>
              <a:t>! </a:t>
            </a:r>
            <a:r>
              <a:rPr lang="ko-KR" altLang="en-US" sz="1800" dirty="0">
                <a:solidFill>
                  <a:schemeClr val="tx1"/>
                </a:solidFill>
              </a:rPr>
              <a:t>아니지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마침 배도 고픈데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요리사 놀이를 해볼까</a:t>
            </a:r>
            <a:r>
              <a:rPr lang="en-US" altLang="ko-KR" sz="1800" dirty="0">
                <a:solidFill>
                  <a:schemeClr val="tx1"/>
                </a:solidFill>
              </a:rPr>
              <a:t>?”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1079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우리의 주인공인 </a:t>
            </a: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워낙 천방지축 개구쟁이라 잠시라도 가만히 있는 법이 없거든요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  <a:p>
            <a:pPr marL="0" indent="0" algn="ctr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        </a:t>
            </a:r>
            <a:r>
              <a:rPr lang="ko-KR" altLang="en-US" sz="1800" dirty="0">
                <a:solidFill>
                  <a:schemeClr val="tx1"/>
                </a:solidFill>
              </a:rPr>
              <a:t>그녀가 지나간 자리에는 얼마 지나지 않아 온갖 잡동사니와 쓰레기로 가득해졌습니다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7169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따르르릉</a:t>
            </a:r>
            <a:r>
              <a:rPr lang="en-US" altLang="ko-KR" dirty="0">
                <a:solidFill>
                  <a:sysClr val="windowText" lastClr="000000"/>
                </a:solidFill>
              </a:rPr>
              <a:t>(</a:t>
            </a:r>
            <a:r>
              <a:rPr lang="ko-KR" altLang="en-US" dirty="0">
                <a:solidFill>
                  <a:sysClr val="windowText" lastClr="000000"/>
                </a:solidFill>
              </a:rPr>
              <a:t>전화벨 울리는 소리</a:t>
            </a:r>
            <a:r>
              <a:rPr lang="en-US" altLang="ko-KR" dirty="0">
                <a:solidFill>
                  <a:sysClr val="windowText" lastClr="000000"/>
                </a:solidFill>
              </a:rPr>
              <a:t>)</a:t>
            </a:r>
            <a:endParaRPr lang="en-US" altLang="ko-KR" sz="1800" dirty="0">
              <a:solidFill>
                <a:sysClr val="windowText" lastClr="000000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861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chemeClr val="tx1"/>
                </a:solidFill>
              </a:rPr>
              <a:t>갑자기 울린 전화벨소리를 들은 </a:t>
            </a: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 err="1">
                <a:solidFill>
                  <a:schemeClr val="tx1"/>
                </a:solidFill>
              </a:rPr>
              <a:t>놓칠세라</a:t>
            </a:r>
            <a:r>
              <a:rPr lang="ko-KR" altLang="en-US" sz="1800" dirty="0">
                <a:solidFill>
                  <a:schemeClr val="tx1"/>
                </a:solidFill>
              </a:rPr>
              <a:t> 급히 뛰어가 수화기를 들었습니다</a:t>
            </a:r>
            <a:r>
              <a:rPr lang="en-US" altLang="ko-KR" sz="1800" dirty="0">
                <a:solidFill>
                  <a:schemeClr val="tx1"/>
                </a:solidFill>
              </a:rPr>
              <a:t>..</a:t>
            </a:r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969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“</a:t>
            </a:r>
            <a:r>
              <a:rPr lang="ko-KR" altLang="en-US" sz="1800" dirty="0">
                <a:solidFill>
                  <a:schemeClr val="tx1"/>
                </a:solidFill>
              </a:rPr>
              <a:t>여보세요</a:t>
            </a:r>
            <a:r>
              <a:rPr lang="en-US" altLang="ko-KR" sz="1800" dirty="0">
                <a:solidFill>
                  <a:schemeClr val="tx1"/>
                </a:solidFill>
              </a:rPr>
              <a:t>?”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3580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여보세요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 err="1">
                <a:solidFill>
                  <a:schemeClr val="tx1"/>
                </a:solidFill>
              </a:rPr>
              <a:t>세아니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엄마</a:t>
            </a:r>
          </a:p>
        </p:txBody>
      </p:sp>
    </p:spTree>
    <p:extLst>
      <p:ext uri="{BB962C8B-B14F-4D97-AF65-F5344CB8AC3E}">
        <p14:creationId xmlns:p14="http://schemas.microsoft.com/office/powerpoint/2010/main" val="410901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04AA54C-EBBC-C06B-DD50-E5105D4A4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튜토리얼 스테이지 기준 등장인물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B4F1B3E-D88F-3CA4-ED6C-C5142CCF9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48509"/>
              </p:ext>
            </p:extLst>
          </p:nvPr>
        </p:nvGraphicFramePr>
        <p:xfrm>
          <a:off x="370979" y="1306895"/>
          <a:ext cx="5434200" cy="46433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7100">
                  <a:extLst>
                    <a:ext uri="{9D8B030D-6E8A-4147-A177-3AD203B41FA5}">
                      <a16:colId xmlns:a16="http://schemas.microsoft.com/office/drawing/2014/main" val="4056698148"/>
                    </a:ext>
                  </a:extLst>
                </a:gridCol>
                <a:gridCol w="1045681">
                  <a:extLst>
                    <a:ext uri="{9D8B030D-6E8A-4147-A177-3AD203B41FA5}">
                      <a16:colId xmlns:a16="http://schemas.microsoft.com/office/drawing/2014/main" val="3954448306"/>
                    </a:ext>
                  </a:extLst>
                </a:gridCol>
                <a:gridCol w="765719">
                  <a:extLst>
                    <a:ext uri="{9D8B030D-6E8A-4147-A177-3AD203B41FA5}">
                      <a16:colId xmlns:a16="http://schemas.microsoft.com/office/drawing/2014/main" val="3750336609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504672123"/>
                    </a:ext>
                  </a:extLst>
                </a:gridCol>
              </a:tblGrid>
              <a:tr h="663342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플레이어 주인공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967735"/>
                  </a:ext>
                </a:extLst>
              </a:tr>
              <a:tr h="663342">
                <a:tc rowSpan="4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이세아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348430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나이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1429251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크기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인게임기준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30cm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6166282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성격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활발함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개구쟁이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734737"/>
                  </a:ext>
                </a:extLst>
              </a:tr>
              <a:tr h="663342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특징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78330"/>
                  </a:ext>
                </a:extLst>
              </a:tr>
              <a:tr h="663342">
                <a:tc gridSpan="4"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오른쪽에 반 묶음머리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주인공의 개구쟁이 성격을 나타내는 왼쪽 뺨의 데일밴드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543277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D33B0A05-DD79-19D8-6865-32B14A4895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79" y="1979802"/>
            <a:ext cx="2699391" cy="2643800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72DDDC9-C822-EF1B-EFD3-33BC07917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509158"/>
              </p:ext>
            </p:extLst>
          </p:nvPr>
        </p:nvGraphicFramePr>
        <p:xfrm>
          <a:off x="6159382" y="1306895"/>
          <a:ext cx="5434200" cy="46433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7100">
                  <a:extLst>
                    <a:ext uri="{9D8B030D-6E8A-4147-A177-3AD203B41FA5}">
                      <a16:colId xmlns:a16="http://schemas.microsoft.com/office/drawing/2014/main" val="4056698148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3954448306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432585294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504672123"/>
                    </a:ext>
                  </a:extLst>
                </a:gridCol>
              </a:tblGrid>
              <a:tr h="63203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아이템 강화 </a:t>
                      </a:r>
                      <a:r>
                        <a:rPr lang="en-US" altLang="ko-KR" sz="1200" dirty="0"/>
                        <a:t>NPC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967735"/>
                  </a:ext>
                </a:extLst>
              </a:tr>
              <a:tr h="632035">
                <a:tc rowSpan="4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뭐든지 뚝딱 아저씨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348430"/>
                  </a:ext>
                </a:extLst>
              </a:tr>
              <a:tr h="6320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크기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인게임기준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28CM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1429251"/>
                  </a:ext>
                </a:extLst>
              </a:tr>
              <a:tr h="6320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역할군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6166282"/>
                  </a:ext>
                </a:extLst>
              </a:tr>
              <a:tr h="8343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아이템 강화</a:t>
                      </a:r>
                      <a:endParaRPr lang="en-US" altLang="ko-KR" sz="1200" dirty="0"/>
                    </a:p>
                    <a:p>
                      <a:pPr algn="ctr" latinLnBrk="1"/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프로젝트기준 원거리무기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단계</a:t>
                      </a:r>
                      <a:r>
                        <a:rPr lang="en-US" altLang="ko-KR" sz="1200" dirty="0"/>
                        <a:t>-&gt;2</a:t>
                      </a:r>
                      <a:r>
                        <a:rPr lang="ko-KR" altLang="en-US" sz="1200" dirty="0"/>
                        <a:t>단계로 강화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734737"/>
                  </a:ext>
                </a:extLst>
              </a:tr>
              <a:tr h="63203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특징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847161"/>
                  </a:ext>
                </a:extLst>
              </a:tr>
              <a:tr h="648908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몬스터로 등장하는 레고와는 명확하게 구별되게 해주세요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  (EX : </a:t>
                      </a:r>
                      <a:r>
                        <a:rPr lang="ko-KR" altLang="en-US" sz="1200" dirty="0"/>
                        <a:t>몬스터로 등장하는 레고</a:t>
                      </a:r>
                      <a:r>
                        <a:rPr lang="en-US" altLang="ko-KR" sz="1200" dirty="0"/>
                        <a:t>- </a:t>
                      </a:r>
                      <a:r>
                        <a:rPr lang="ko-KR" altLang="en-US" sz="1200" dirty="0"/>
                        <a:t>외형은 레고인데 </a:t>
                      </a:r>
                      <a:r>
                        <a:rPr lang="ko-KR" altLang="en-US" sz="1200" dirty="0" err="1"/>
                        <a:t>좀비같은</a:t>
                      </a:r>
                      <a:r>
                        <a:rPr lang="ko-KR" altLang="en-US" sz="1200" dirty="0"/>
                        <a:t> 컨셉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          / </a:t>
                      </a:r>
                      <a:r>
                        <a:rPr lang="ko-KR" altLang="en-US" sz="1200" dirty="0"/>
                        <a:t>해당 </a:t>
                      </a:r>
                      <a:r>
                        <a:rPr lang="en-US" altLang="ko-KR" sz="1200" dirty="0"/>
                        <a:t>NPC</a:t>
                      </a:r>
                      <a:r>
                        <a:rPr lang="ko-KR" altLang="en-US" sz="1200" dirty="0"/>
                        <a:t>는 멀쩡한 외형에 상단의 사진처럼 작업복입은 모양새로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728027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AD32500B-5A11-F300-30BD-7CBB8E2C79A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352" y="2072714"/>
            <a:ext cx="1584414" cy="24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62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와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엄마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5123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우리 </a:t>
            </a:r>
            <a:r>
              <a:rPr lang="ko-KR" altLang="en-US" sz="1800" dirty="0" err="1">
                <a:solidFill>
                  <a:schemeClr val="tx1"/>
                </a:solidFill>
              </a:rPr>
              <a:t>세아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집 </a:t>
            </a:r>
            <a:r>
              <a:rPr lang="ko-KR" altLang="en-US" sz="1800" dirty="0" err="1">
                <a:solidFill>
                  <a:schemeClr val="tx1"/>
                </a:solidFill>
              </a:rPr>
              <a:t>잘보고</a:t>
            </a:r>
            <a:r>
              <a:rPr lang="ko-KR" altLang="en-US" sz="1800" dirty="0">
                <a:solidFill>
                  <a:schemeClr val="tx1"/>
                </a:solidFill>
              </a:rPr>
              <a:t> 있었어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엄마는 지금 막 약속 끝나고 들어갈 참이야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엄마</a:t>
            </a:r>
          </a:p>
        </p:txBody>
      </p:sp>
    </p:spTree>
    <p:extLst>
      <p:ext uri="{BB962C8B-B14F-4D97-AF65-F5344CB8AC3E}">
        <p14:creationId xmlns:p14="http://schemas.microsoft.com/office/powerpoint/2010/main" val="502058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아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그렇구나</a:t>
            </a:r>
            <a:r>
              <a:rPr lang="en-US" altLang="ko-KR" sz="1800" dirty="0">
                <a:solidFill>
                  <a:schemeClr val="tx1"/>
                </a:solidFill>
              </a:rPr>
              <a:t>! </a:t>
            </a:r>
            <a:r>
              <a:rPr lang="ko-KR" altLang="en-US" sz="1800" dirty="0">
                <a:solidFill>
                  <a:schemeClr val="tx1"/>
                </a:solidFill>
              </a:rPr>
              <a:t>그럼 </a:t>
            </a:r>
            <a:r>
              <a:rPr lang="ko-KR" altLang="en-US" sz="1800" dirty="0" err="1">
                <a:solidFill>
                  <a:schemeClr val="tx1"/>
                </a:solidFill>
              </a:rPr>
              <a:t>언제오는데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3083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한 </a:t>
            </a:r>
            <a:r>
              <a:rPr lang="en-US" altLang="ko-KR" sz="1800" dirty="0">
                <a:solidFill>
                  <a:schemeClr val="tx1"/>
                </a:solidFill>
              </a:rPr>
              <a:t>30</a:t>
            </a:r>
            <a:r>
              <a:rPr lang="ko-KR" altLang="en-US" sz="1800" dirty="0">
                <a:solidFill>
                  <a:schemeClr val="tx1"/>
                </a:solidFill>
              </a:rPr>
              <a:t>분에서 </a:t>
            </a:r>
            <a:r>
              <a:rPr lang="en-US" altLang="ko-KR" sz="1800" dirty="0">
                <a:solidFill>
                  <a:schemeClr val="tx1"/>
                </a:solidFill>
              </a:rPr>
              <a:t>1</a:t>
            </a:r>
            <a:r>
              <a:rPr lang="ko-KR" altLang="en-US" sz="1800" dirty="0">
                <a:solidFill>
                  <a:schemeClr val="tx1"/>
                </a:solidFill>
              </a:rPr>
              <a:t>시간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지금 차가 막혀서 빨리 가긴 어려울 것 같아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  <a:endParaRPr lang="ko-KR" alt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그나저나</a:t>
            </a:r>
            <a:r>
              <a:rPr lang="en-US" altLang="ko-KR" sz="1800" dirty="0">
                <a:solidFill>
                  <a:schemeClr val="tx1"/>
                </a:solidFill>
              </a:rPr>
              <a:t>……..</a:t>
            </a:r>
            <a:r>
              <a:rPr lang="ko-KR" altLang="en-US" sz="1800" dirty="0">
                <a:solidFill>
                  <a:schemeClr val="tx1"/>
                </a:solidFill>
              </a:rPr>
              <a:t>엄마 없다고 지난번처럼 또 집안을 마구 어지럽히거나 하진 않았겠지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엄마</a:t>
            </a:r>
          </a:p>
        </p:txBody>
      </p:sp>
    </p:spTree>
    <p:extLst>
      <p:ext uri="{BB962C8B-B14F-4D97-AF65-F5344CB8AC3E}">
        <p14:creationId xmlns:p14="http://schemas.microsoft.com/office/powerpoint/2010/main" val="1530914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아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아니야 그때 혼나고서 얼마나 반성했는데</a:t>
            </a:r>
            <a:r>
              <a:rPr lang="en-US" altLang="ko-KR" sz="1800" dirty="0">
                <a:solidFill>
                  <a:schemeClr val="tx1"/>
                </a:solidFill>
              </a:rPr>
              <a:t>! </a:t>
            </a:r>
            <a:r>
              <a:rPr lang="ko-KR" altLang="en-US" sz="1800" dirty="0">
                <a:solidFill>
                  <a:schemeClr val="tx1"/>
                </a:solidFill>
              </a:rPr>
              <a:t>하나도 안 어지럽히지 않고 오늘은 얌전히 잘 놀았어</a:t>
            </a:r>
            <a:r>
              <a:rPr lang="en-US" altLang="ko-KR" sz="1800" dirty="0"/>
              <a:t>!</a:t>
            </a:r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81895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그래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그럼 다행이고</a:t>
            </a:r>
            <a:r>
              <a:rPr lang="en-US" altLang="ko-KR" sz="1800" dirty="0">
                <a:solidFill>
                  <a:schemeClr val="tx1"/>
                </a:solidFill>
              </a:rPr>
              <a:t>. </a:t>
            </a:r>
            <a:r>
              <a:rPr lang="ko-KR" altLang="en-US" sz="1800" dirty="0">
                <a:solidFill>
                  <a:schemeClr val="tx1"/>
                </a:solidFill>
              </a:rPr>
              <a:t>아무튼 엄마 최대한 빨리 </a:t>
            </a:r>
            <a:r>
              <a:rPr lang="ko-KR" altLang="en-US" sz="1800" dirty="0" err="1">
                <a:solidFill>
                  <a:schemeClr val="tx1"/>
                </a:solidFill>
              </a:rPr>
              <a:t>갈께</a:t>
            </a:r>
            <a:r>
              <a:rPr lang="en-US" altLang="ko-KR" sz="1800" dirty="0">
                <a:solidFill>
                  <a:schemeClr val="tx1"/>
                </a:solidFill>
              </a:rPr>
              <a:t>. </a:t>
            </a:r>
            <a:r>
              <a:rPr lang="ko-KR" altLang="en-US" sz="1800" dirty="0">
                <a:solidFill>
                  <a:schemeClr val="tx1"/>
                </a:solidFill>
              </a:rPr>
              <a:t>곧 보자</a:t>
            </a:r>
            <a:r>
              <a:rPr lang="en-US" altLang="ko-KR" sz="1800" dirty="0">
                <a:solidFill>
                  <a:schemeClr val="tx1"/>
                </a:solidFill>
              </a:rPr>
              <a:t>!(</a:t>
            </a:r>
            <a:r>
              <a:rPr lang="ko-KR" altLang="en-US" sz="1800" dirty="0">
                <a:solidFill>
                  <a:schemeClr val="tx1"/>
                </a:solidFill>
              </a:rPr>
              <a:t>딸깍</a:t>
            </a:r>
            <a:r>
              <a:rPr lang="en-US" altLang="ko-KR" sz="1800" dirty="0">
                <a:solidFill>
                  <a:schemeClr val="tx1"/>
                </a:solidFill>
              </a:rPr>
              <a:t>-</a:t>
            </a:r>
            <a:r>
              <a:rPr lang="ko-KR" altLang="en-US" sz="1800" dirty="0" err="1">
                <a:solidFill>
                  <a:schemeClr val="tx1"/>
                </a:solidFill>
              </a:rPr>
              <a:t>전화끊기는</a:t>
            </a:r>
            <a:r>
              <a:rPr lang="ko-KR" altLang="en-US" sz="1800" dirty="0">
                <a:solidFill>
                  <a:schemeClr val="tx1"/>
                </a:solidFill>
              </a:rPr>
              <a:t> 소리</a:t>
            </a:r>
            <a:r>
              <a:rPr lang="en-US" altLang="ko-KR" sz="1800" dirty="0">
                <a:solidFill>
                  <a:schemeClr val="tx1"/>
                </a:solidFill>
              </a:rPr>
              <a:t>)</a:t>
            </a:r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엄마</a:t>
            </a:r>
          </a:p>
        </p:txBody>
      </p:sp>
    </p:spTree>
    <p:extLst>
      <p:ext uri="{BB962C8B-B14F-4D97-AF65-F5344CB8AC3E}">
        <p14:creationId xmlns:p14="http://schemas.microsoft.com/office/powerpoint/2010/main" val="325649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“</a:t>
            </a:r>
            <a:r>
              <a:rPr lang="ko-KR" altLang="en-US" sz="1800" dirty="0" err="1">
                <a:solidFill>
                  <a:schemeClr val="tx1"/>
                </a:solidFill>
              </a:rPr>
              <a:t>으음</a:t>
            </a:r>
            <a:r>
              <a:rPr lang="en-US" altLang="ko-KR" sz="1800" dirty="0">
                <a:solidFill>
                  <a:schemeClr val="tx1"/>
                </a:solidFill>
              </a:rPr>
              <a:t>……”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1706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집안을 보고는 난처한 표정을 지었습니다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얌전히 놀았다는 말과는 달리 주방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거실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욕실 어느 곳 하나 할 것 없이 엉망진창인 상태였기 때문이죠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6474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으으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더는 못 참아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정체불명의 목소리</a:t>
            </a:r>
          </a:p>
        </p:txBody>
      </p:sp>
    </p:spTree>
    <p:extLst>
      <p:ext uri="{BB962C8B-B14F-4D97-AF65-F5344CB8AC3E}">
        <p14:creationId xmlns:p14="http://schemas.microsoft.com/office/powerpoint/2010/main" val="1022234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“</a:t>
            </a:r>
            <a:r>
              <a:rPr lang="ko-KR" altLang="en-US" sz="1800" dirty="0">
                <a:solidFill>
                  <a:schemeClr val="tx1"/>
                </a:solidFill>
              </a:rPr>
              <a:t>누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누구세요</a:t>
            </a:r>
            <a:r>
              <a:rPr lang="en-US" altLang="ko-KR" sz="1800" dirty="0">
                <a:solidFill>
                  <a:schemeClr val="tx1"/>
                </a:solidFill>
              </a:rPr>
              <a:t>?”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2230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8C26E05-F7CC-F5C0-E7C6-022AD8E4F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튜토리얼 스테이지 기준 등장 몬스터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DD52EFA-19EB-5EAC-8BF3-34BF60002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253055"/>
              </p:ext>
            </p:extLst>
          </p:nvPr>
        </p:nvGraphicFramePr>
        <p:xfrm>
          <a:off x="370979" y="1306895"/>
          <a:ext cx="5434200" cy="46433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7100">
                  <a:extLst>
                    <a:ext uri="{9D8B030D-6E8A-4147-A177-3AD203B41FA5}">
                      <a16:colId xmlns:a16="http://schemas.microsoft.com/office/drawing/2014/main" val="4056698148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3954448306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2818060502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504672123"/>
                    </a:ext>
                  </a:extLst>
                </a:gridCol>
              </a:tblGrid>
              <a:tr h="663342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몬스터</a:t>
                      </a:r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967735"/>
                  </a:ext>
                </a:extLst>
              </a:tr>
              <a:tr h="663342">
                <a:tc rowSpan="4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방치된 레고인간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348430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크기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인게임기준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28CM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1429251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역할군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6166282"/>
                  </a:ext>
                </a:extLst>
              </a:tr>
              <a:tr h="66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튜토리얼 스테이지 등장 몬스터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734737"/>
                  </a:ext>
                </a:extLst>
              </a:tr>
              <a:tr h="663342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특징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78330"/>
                  </a:ext>
                </a:extLst>
              </a:tr>
              <a:tr h="663342">
                <a:tc gridSpan="4"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200" dirty="0"/>
                        <a:t>1. NPC</a:t>
                      </a:r>
                      <a:r>
                        <a:rPr lang="ko-KR" altLang="en-US" sz="1200" dirty="0"/>
                        <a:t>인 뚝딱 아저씨와는 다른 망가진 레고 인간 외형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543277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5C72581-8494-4540-A21F-AB239D6E2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867002"/>
              </p:ext>
            </p:extLst>
          </p:nvPr>
        </p:nvGraphicFramePr>
        <p:xfrm>
          <a:off x="6159382" y="1306895"/>
          <a:ext cx="5434200" cy="46433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7100">
                  <a:extLst>
                    <a:ext uri="{9D8B030D-6E8A-4147-A177-3AD203B41FA5}">
                      <a16:colId xmlns:a16="http://schemas.microsoft.com/office/drawing/2014/main" val="4056698148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3954448306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432585294"/>
                    </a:ext>
                  </a:extLst>
                </a:gridCol>
                <a:gridCol w="905700">
                  <a:extLst>
                    <a:ext uri="{9D8B030D-6E8A-4147-A177-3AD203B41FA5}">
                      <a16:colId xmlns:a16="http://schemas.microsoft.com/office/drawing/2014/main" val="1504672123"/>
                    </a:ext>
                  </a:extLst>
                </a:gridCol>
              </a:tblGrid>
              <a:tr h="63203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보스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967735"/>
                  </a:ext>
                </a:extLst>
              </a:tr>
              <a:tr h="632035">
                <a:tc rowSpan="4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잊혀진 장난감 병정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348430"/>
                  </a:ext>
                </a:extLst>
              </a:tr>
              <a:tr h="6320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크기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인게임기준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35CM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1429251"/>
                  </a:ext>
                </a:extLst>
              </a:tr>
              <a:tr h="6320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역할군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6166282"/>
                  </a:ext>
                </a:extLst>
              </a:tr>
              <a:tr h="8343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튜토리얼 스테이지 기준 최종보스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734737"/>
                  </a:ext>
                </a:extLst>
              </a:tr>
              <a:tr h="63203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특징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847161"/>
                  </a:ext>
                </a:extLst>
              </a:tr>
              <a:tr h="648908">
                <a:tc gridSpan="4"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방치되었음을 나타내는 군데군데 녹슬고 헤진 의상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주인공 </a:t>
                      </a:r>
                      <a:r>
                        <a:rPr lang="ko-KR" altLang="en-US" sz="1200" dirty="0" err="1"/>
                        <a:t>세아에게</a:t>
                      </a:r>
                      <a:r>
                        <a:rPr lang="ko-KR" altLang="en-US" sz="1200" dirty="0"/>
                        <a:t> 원한이 있는 듯한 화난 인상</a:t>
                      </a:r>
                      <a:endParaRPr lang="en-US" altLang="ko-KR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728027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79" y="1977705"/>
            <a:ext cx="2707781" cy="26446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89B903-B2C7-E1D9-0028-C11474D20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383" y="1977705"/>
            <a:ext cx="2691002" cy="268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08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너는 매일 집안을 어지럽히기나 하면서 이제는 뻔뻔하게 거짓말까지 해</a:t>
            </a:r>
            <a:r>
              <a:rPr lang="en-US" altLang="ko-KR" sz="1800" dirty="0">
                <a:solidFill>
                  <a:schemeClr val="tx1"/>
                </a:solidFill>
              </a:rPr>
              <a:t>?!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넌 이번에 정말 </a:t>
            </a:r>
            <a:r>
              <a:rPr lang="ko-KR" altLang="en-US" sz="1800" dirty="0" err="1">
                <a:solidFill>
                  <a:schemeClr val="tx1"/>
                </a:solidFill>
              </a:rPr>
              <a:t>재대로</a:t>
            </a:r>
            <a:r>
              <a:rPr lang="ko-KR" altLang="en-US" sz="1800" dirty="0">
                <a:solidFill>
                  <a:schemeClr val="tx1"/>
                </a:solidFill>
              </a:rPr>
              <a:t> 혼 좀 </a:t>
            </a:r>
            <a:r>
              <a:rPr lang="ko-KR" altLang="en-US" sz="1800" dirty="0" err="1">
                <a:solidFill>
                  <a:schemeClr val="tx1"/>
                </a:solidFill>
              </a:rPr>
              <a:t>나봐야겠어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정체불명의 목소리</a:t>
            </a:r>
          </a:p>
        </p:txBody>
      </p:sp>
    </p:spTree>
    <p:extLst>
      <p:ext uri="{BB962C8B-B14F-4D97-AF65-F5344CB8AC3E}">
        <p14:creationId xmlns:p14="http://schemas.microsoft.com/office/powerpoint/2010/main" val="18842352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“</a:t>
            </a:r>
            <a:r>
              <a:rPr lang="ko-KR" altLang="en-US" sz="1800" dirty="0">
                <a:solidFill>
                  <a:schemeClr val="tx1"/>
                </a:solidFill>
              </a:rPr>
              <a:t>이게 무슨 소리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어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잠깐 갑자기 왜 이렇게 </a:t>
            </a:r>
            <a:r>
              <a:rPr lang="ko-KR" altLang="en-US" sz="1800" dirty="0" err="1">
                <a:solidFill>
                  <a:schemeClr val="tx1"/>
                </a:solidFill>
              </a:rPr>
              <a:t>졸립지</a:t>
            </a:r>
            <a:r>
              <a:rPr lang="en-US" altLang="ko-KR" sz="1800" dirty="0">
                <a:solidFill>
                  <a:schemeClr val="tx1"/>
                </a:solidFill>
              </a:rPr>
              <a:t>?”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76038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그만 정신을 잃고 말았어요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4404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92C2D1-0DC3-966F-5BCD-3F987C427C61}"/>
              </a:ext>
            </a:extLst>
          </p:cNvPr>
          <p:cNvSpPr/>
          <p:nvPr/>
        </p:nvSpPr>
        <p:spPr>
          <a:xfrm>
            <a:off x="382555" y="289249"/>
            <a:ext cx="11625943" cy="62421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21FE62-F97D-F490-FDB4-6E813ED79B64}"/>
              </a:ext>
            </a:extLst>
          </p:cNvPr>
          <p:cNvSpPr txBox="1"/>
          <p:nvPr/>
        </p:nvSpPr>
        <p:spPr>
          <a:xfrm>
            <a:off x="3629607" y="2687216"/>
            <a:ext cx="5131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</a:rPr>
              <a:t>Fade in, out……..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3319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82BE79C-BB2D-9A61-BBC2-F0A914B4C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89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으음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여긴 </a:t>
            </a:r>
            <a:r>
              <a:rPr lang="ko-KR" altLang="en-US" sz="1800" dirty="0" err="1">
                <a:solidFill>
                  <a:schemeClr val="tx1"/>
                </a:solidFill>
              </a:rPr>
              <a:t>어디지</a:t>
            </a:r>
            <a:r>
              <a:rPr lang="en-US" altLang="ko-KR" sz="1800" dirty="0">
                <a:solidFill>
                  <a:schemeClr val="tx1"/>
                </a:solidFill>
              </a:rPr>
              <a:t>…?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0439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50FDCD-6D39-5BEB-5C36-8F4F4AA87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시간이 얼마나 지났을까</a:t>
            </a:r>
            <a:r>
              <a:rPr lang="en-US" altLang="ko-KR" sz="1800" dirty="0">
                <a:solidFill>
                  <a:schemeClr val="tx1"/>
                </a:solidFill>
              </a:rPr>
              <a:t>. </a:t>
            </a:r>
            <a:r>
              <a:rPr lang="ko-KR" altLang="en-US" sz="1800" dirty="0">
                <a:solidFill>
                  <a:schemeClr val="tx1"/>
                </a:solidFill>
              </a:rPr>
              <a:t>정신을 차린 </a:t>
            </a: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주변을 둘러보았습니다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6369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D041BD4-DCB3-ED21-5465-40C56D886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“</a:t>
            </a:r>
            <a:r>
              <a:rPr lang="ko-KR" altLang="en-US" sz="1800" dirty="0">
                <a:solidFill>
                  <a:schemeClr val="tx1"/>
                </a:solidFill>
              </a:rPr>
              <a:t>여기는</a:t>
            </a:r>
            <a:r>
              <a:rPr lang="en-US" altLang="ko-KR" sz="1800" dirty="0">
                <a:solidFill>
                  <a:schemeClr val="tx1"/>
                </a:solidFill>
              </a:rPr>
              <a:t>…..</a:t>
            </a:r>
            <a:r>
              <a:rPr lang="ko-KR" altLang="en-US" sz="1800" dirty="0">
                <a:solidFill>
                  <a:schemeClr val="tx1"/>
                </a:solidFill>
              </a:rPr>
              <a:t>내 </a:t>
            </a:r>
            <a:r>
              <a:rPr lang="ko-KR" altLang="en-US" sz="1800" dirty="0" err="1">
                <a:solidFill>
                  <a:schemeClr val="tx1"/>
                </a:solidFill>
              </a:rPr>
              <a:t>방이잖아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 err="1">
                <a:solidFill>
                  <a:schemeClr val="tx1"/>
                </a:solidFill>
              </a:rPr>
              <a:t>방금전엔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 err="1">
                <a:solidFill>
                  <a:schemeClr val="tx1"/>
                </a:solidFill>
              </a:rPr>
              <a:t>무슨일이</a:t>
            </a:r>
            <a:r>
              <a:rPr lang="ko-KR" altLang="en-US" sz="1800" dirty="0">
                <a:solidFill>
                  <a:schemeClr val="tx1"/>
                </a:solidFill>
              </a:rPr>
              <a:t> 있었던</a:t>
            </a:r>
            <a:r>
              <a:rPr lang="en-US" altLang="ko-KR" sz="1800" dirty="0">
                <a:solidFill>
                  <a:schemeClr val="tx1"/>
                </a:solidFill>
              </a:rPr>
              <a:t>…..</a:t>
            </a:r>
            <a:r>
              <a:rPr lang="ko-KR" altLang="en-US" sz="1800" dirty="0" err="1">
                <a:solidFill>
                  <a:schemeClr val="tx1"/>
                </a:solidFill>
              </a:rPr>
              <a:t>우왓</a:t>
            </a:r>
            <a:r>
              <a:rPr lang="en-US" altLang="ko-KR" sz="1800" dirty="0">
                <a:solidFill>
                  <a:schemeClr val="tx1"/>
                </a:solidFill>
              </a:rPr>
              <a:t>?!”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39743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7A0518-B3CB-1D56-5CC4-46773367C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세아는</a:t>
            </a:r>
            <a:r>
              <a:rPr lang="ko-KR" altLang="en-US" sz="1800" dirty="0">
                <a:solidFill>
                  <a:schemeClr val="tx1"/>
                </a:solidFill>
              </a:rPr>
              <a:t> 자신의 근처에 있던 장난감 상자를 보곤 깜짝 놀랐어요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왜나하면</a:t>
            </a:r>
            <a:r>
              <a:rPr lang="en-US" altLang="ko-KR" sz="1800" dirty="0">
                <a:solidFill>
                  <a:schemeClr val="tx1"/>
                </a:solidFill>
              </a:rPr>
              <a:t>……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33275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8719240-8FA1-1B70-0547-AE3786460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갑자기 장난감 상자가 커졌어</a:t>
            </a:r>
            <a:r>
              <a:rPr lang="en-US" altLang="ko-KR" sz="1800" dirty="0">
                <a:solidFill>
                  <a:schemeClr val="tx1"/>
                </a:solidFill>
              </a:rPr>
              <a:t>?!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67943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CF108E-7C67-510D-B5FB-86251BFA8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평소엔 그녀가 가볍게 들고 다녔던 장난감 상자가 갑자기 </a:t>
            </a:r>
            <a:r>
              <a:rPr lang="ko-KR" altLang="en-US" sz="1800" dirty="0" err="1">
                <a:solidFill>
                  <a:schemeClr val="tx1"/>
                </a:solidFill>
              </a:rPr>
              <a:t>세아보다</a:t>
            </a:r>
            <a:r>
              <a:rPr lang="ko-KR" altLang="en-US" sz="1800" dirty="0">
                <a:solidFill>
                  <a:schemeClr val="tx1"/>
                </a:solidFill>
              </a:rPr>
              <a:t> 거대해진 상태였거든요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뿐만 아니라 주변에 있던 </a:t>
            </a:r>
            <a:r>
              <a:rPr lang="ko-KR" altLang="en-US" sz="1800" dirty="0" err="1">
                <a:solidFill>
                  <a:schemeClr val="tx1"/>
                </a:solidFill>
              </a:rPr>
              <a:t>세아보다</a:t>
            </a:r>
            <a:r>
              <a:rPr lang="ko-KR" altLang="en-US" sz="1800" dirty="0">
                <a:solidFill>
                  <a:schemeClr val="tx1"/>
                </a:solidFill>
              </a:rPr>
              <a:t> 작거나 비슷했던 물건들도 비슷한 </a:t>
            </a:r>
            <a:r>
              <a:rPr lang="ko-KR" altLang="en-US" sz="1800" dirty="0" err="1">
                <a:solidFill>
                  <a:schemeClr val="tx1"/>
                </a:solidFill>
              </a:rPr>
              <a:t>상태인걸</a:t>
            </a:r>
            <a:r>
              <a:rPr lang="ko-KR" altLang="en-US" sz="1800" dirty="0">
                <a:solidFill>
                  <a:schemeClr val="tx1"/>
                </a:solidFill>
              </a:rPr>
              <a:t> 알고는</a:t>
            </a:r>
            <a:endParaRPr lang="en-US" altLang="ko-K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곧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주변물건의 크기가 커진 게 아니라 자신이 </a:t>
            </a:r>
            <a:r>
              <a:rPr lang="ko-KR" altLang="en-US" sz="1800" dirty="0" err="1">
                <a:solidFill>
                  <a:schemeClr val="tx1"/>
                </a:solidFill>
              </a:rPr>
              <a:t>작아졌음을</a:t>
            </a:r>
            <a:r>
              <a:rPr lang="ko-KR" altLang="en-US" sz="1800" dirty="0">
                <a:solidFill>
                  <a:schemeClr val="tx1"/>
                </a:solidFill>
              </a:rPr>
              <a:t> 알았습니다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3421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89EF08F-3112-5CE4-B9C3-FC63F9D24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등장인물 </a:t>
            </a:r>
            <a:r>
              <a:rPr lang="ko-KR" altLang="en-US" sz="3200" dirty="0" err="1"/>
              <a:t>스탯</a:t>
            </a:r>
            <a:r>
              <a:rPr lang="ko-KR" altLang="en-US" sz="3200" dirty="0"/>
              <a:t> 파라미터</a:t>
            </a:r>
            <a:r>
              <a:rPr lang="en-US" altLang="ko-KR" sz="3200" dirty="0"/>
              <a:t>(</a:t>
            </a:r>
            <a:r>
              <a:rPr lang="ko-KR" altLang="en-US" sz="3200" dirty="0"/>
              <a:t>최소기준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5343693-8B5D-D565-4F82-2D9FBDAA16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569655"/>
              </p:ext>
            </p:extLst>
          </p:nvPr>
        </p:nvGraphicFramePr>
        <p:xfrm>
          <a:off x="161253" y="803556"/>
          <a:ext cx="10912215" cy="1738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8054">
                  <a:extLst>
                    <a:ext uri="{9D8B030D-6E8A-4147-A177-3AD203B41FA5}">
                      <a16:colId xmlns:a16="http://schemas.microsoft.com/office/drawing/2014/main" val="4252375965"/>
                    </a:ext>
                  </a:extLst>
                </a:gridCol>
                <a:gridCol w="1853493">
                  <a:extLst>
                    <a:ext uri="{9D8B030D-6E8A-4147-A177-3AD203B41FA5}">
                      <a16:colId xmlns:a16="http://schemas.microsoft.com/office/drawing/2014/main" val="1491503322"/>
                    </a:ext>
                  </a:extLst>
                </a:gridCol>
                <a:gridCol w="3602614">
                  <a:extLst>
                    <a:ext uri="{9D8B030D-6E8A-4147-A177-3AD203B41FA5}">
                      <a16:colId xmlns:a16="http://schemas.microsoft.com/office/drawing/2014/main" val="1469189710"/>
                    </a:ext>
                  </a:extLst>
                </a:gridCol>
                <a:gridCol w="2728054">
                  <a:extLst>
                    <a:ext uri="{9D8B030D-6E8A-4147-A177-3AD203B41FA5}">
                      <a16:colId xmlns:a16="http://schemas.microsoft.com/office/drawing/2014/main" val="170428581"/>
                    </a:ext>
                  </a:extLst>
                </a:gridCol>
              </a:tblGrid>
              <a:tr h="479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이세아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인게임</a:t>
                      </a:r>
                      <a:r>
                        <a:rPr lang="ko-KR" altLang="en-US" dirty="0"/>
                        <a:t> 라이프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최대공격력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537057"/>
                  </a:ext>
                </a:extLst>
              </a:tr>
              <a:tr h="629174"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 (</a:t>
                      </a:r>
                      <a:r>
                        <a:rPr lang="ko-KR" altLang="en-US" dirty="0"/>
                        <a:t>무기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단계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 (</a:t>
                      </a:r>
                      <a:r>
                        <a:rPr lang="ko-KR" altLang="en-US" dirty="0"/>
                        <a:t>무기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단계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2522779"/>
                  </a:ext>
                </a:extLst>
              </a:tr>
              <a:tr h="62917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 (</a:t>
                      </a:r>
                      <a:r>
                        <a:rPr lang="ko-KR" altLang="en-US" dirty="0"/>
                        <a:t>무기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단계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 (</a:t>
                      </a:r>
                      <a:r>
                        <a:rPr lang="ko-KR" altLang="en-US"/>
                        <a:t>무기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단계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5521088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D0C95752-53F7-8A7C-B384-0B27BB362D9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53" y="1275127"/>
            <a:ext cx="2724560" cy="1266737"/>
          </a:xfrm>
          <a:prstGeom prst="rect">
            <a:avLst/>
          </a:prstGeom>
        </p:spPr>
      </p:pic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B804DBF-244E-13DE-2E97-A6286E505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72081"/>
              </p:ext>
            </p:extLst>
          </p:nvPr>
        </p:nvGraphicFramePr>
        <p:xfrm>
          <a:off x="161253" y="2835479"/>
          <a:ext cx="10912215" cy="1738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443">
                  <a:extLst>
                    <a:ext uri="{9D8B030D-6E8A-4147-A177-3AD203B41FA5}">
                      <a16:colId xmlns:a16="http://schemas.microsoft.com/office/drawing/2014/main" val="4252375965"/>
                    </a:ext>
                  </a:extLst>
                </a:gridCol>
                <a:gridCol w="852510">
                  <a:extLst>
                    <a:ext uri="{9D8B030D-6E8A-4147-A177-3AD203B41FA5}">
                      <a16:colId xmlns:a16="http://schemas.microsoft.com/office/drawing/2014/main" val="1491503322"/>
                    </a:ext>
                  </a:extLst>
                </a:gridCol>
                <a:gridCol w="1719743">
                  <a:extLst>
                    <a:ext uri="{9D8B030D-6E8A-4147-A177-3AD203B41FA5}">
                      <a16:colId xmlns:a16="http://schemas.microsoft.com/office/drawing/2014/main" val="1469189710"/>
                    </a:ext>
                  </a:extLst>
                </a:gridCol>
                <a:gridCol w="1803633">
                  <a:extLst>
                    <a:ext uri="{9D8B030D-6E8A-4147-A177-3AD203B41FA5}">
                      <a16:colId xmlns:a16="http://schemas.microsoft.com/office/drawing/2014/main" val="170428581"/>
                    </a:ext>
                  </a:extLst>
                </a:gridCol>
                <a:gridCol w="4353886">
                  <a:extLst>
                    <a:ext uri="{9D8B030D-6E8A-4147-A177-3AD203B41FA5}">
                      <a16:colId xmlns:a16="http://schemas.microsoft.com/office/drawing/2014/main" val="1702962070"/>
                    </a:ext>
                  </a:extLst>
                </a:gridCol>
              </a:tblGrid>
              <a:tr h="7522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방치된 레고인간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특징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537057"/>
                  </a:ext>
                </a:extLst>
              </a:tr>
              <a:tr h="98608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dirty="0"/>
                        <a:t>주인공 인식 시 </a:t>
                      </a:r>
                      <a:r>
                        <a:rPr lang="ko-KR" altLang="en-US" sz="1100" dirty="0" err="1"/>
                        <a:t>레고블럭</a:t>
                      </a:r>
                      <a:r>
                        <a:rPr lang="ko-KR" altLang="en-US" sz="1100" dirty="0"/>
                        <a:t> 던져서 공격</a:t>
                      </a:r>
                      <a:endParaRPr lang="en-US" altLang="ko-KR" sz="1100" dirty="0"/>
                    </a:p>
                    <a:p>
                      <a:pPr marL="0" indent="0" algn="l" latinLnBrk="1">
                        <a:buNone/>
                      </a:pPr>
                      <a:endParaRPr lang="en-US" altLang="ko-KR" sz="1100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인식범위 벗어날 시 </a:t>
                      </a:r>
                      <a:r>
                        <a:rPr lang="ko-KR" altLang="en-US" sz="1100" dirty="0" err="1"/>
                        <a:t>스폰</a:t>
                      </a:r>
                      <a:r>
                        <a:rPr lang="ko-KR" altLang="en-US" sz="1100" dirty="0"/>
                        <a:t> 자리로 돌아가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초당 체력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씩 회복</a:t>
                      </a:r>
                      <a:endParaRPr lang="en-US" altLang="ko-K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2522779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3FFB578-CD6C-BB10-8624-759D35007B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311714"/>
              </p:ext>
            </p:extLst>
          </p:nvPr>
        </p:nvGraphicFramePr>
        <p:xfrm>
          <a:off x="161252" y="4833843"/>
          <a:ext cx="10912215" cy="1732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443">
                  <a:extLst>
                    <a:ext uri="{9D8B030D-6E8A-4147-A177-3AD203B41FA5}">
                      <a16:colId xmlns:a16="http://schemas.microsoft.com/office/drawing/2014/main" val="4252375965"/>
                    </a:ext>
                  </a:extLst>
                </a:gridCol>
                <a:gridCol w="911233">
                  <a:extLst>
                    <a:ext uri="{9D8B030D-6E8A-4147-A177-3AD203B41FA5}">
                      <a16:colId xmlns:a16="http://schemas.microsoft.com/office/drawing/2014/main" val="1491503322"/>
                    </a:ext>
                  </a:extLst>
                </a:gridCol>
                <a:gridCol w="1661021">
                  <a:extLst>
                    <a:ext uri="{9D8B030D-6E8A-4147-A177-3AD203B41FA5}">
                      <a16:colId xmlns:a16="http://schemas.microsoft.com/office/drawing/2014/main" val="1469189710"/>
                    </a:ext>
                  </a:extLst>
                </a:gridCol>
                <a:gridCol w="1770077">
                  <a:extLst>
                    <a:ext uri="{9D8B030D-6E8A-4147-A177-3AD203B41FA5}">
                      <a16:colId xmlns:a16="http://schemas.microsoft.com/office/drawing/2014/main" val="170428581"/>
                    </a:ext>
                  </a:extLst>
                </a:gridCol>
                <a:gridCol w="4387441">
                  <a:extLst>
                    <a:ext uri="{9D8B030D-6E8A-4147-A177-3AD203B41FA5}">
                      <a16:colId xmlns:a16="http://schemas.microsoft.com/office/drawing/2014/main" val="4168025531"/>
                    </a:ext>
                  </a:extLst>
                </a:gridCol>
              </a:tblGrid>
              <a:tr h="7497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잊혀진 장난감 병정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특징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537057"/>
                  </a:ext>
                </a:extLst>
              </a:tr>
              <a:tr h="98284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dirty="0"/>
                        <a:t>주인공 인식 시 총을 쏘아 공격</a:t>
                      </a:r>
                      <a:endParaRPr lang="en-US" altLang="ko-KR" sz="1100" dirty="0"/>
                    </a:p>
                    <a:p>
                      <a:pPr marL="0" indent="0" algn="l" latinLnBrk="1">
                        <a:buNone/>
                      </a:pPr>
                      <a:endParaRPr lang="en-US" altLang="ko-KR" sz="1100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인식범위 벗어날 시 </a:t>
                      </a:r>
                      <a:r>
                        <a:rPr lang="ko-KR" altLang="en-US" sz="1100" dirty="0" err="1"/>
                        <a:t>스폰</a:t>
                      </a:r>
                      <a:r>
                        <a:rPr lang="ko-KR" altLang="en-US" sz="1100" dirty="0"/>
                        <a:t> 자리로 돌아가 </a:t>
                      </a:r>
                      <a:r>
                        <a:rPr lang="en-US" altLang="ko-KR" sz="1100" dirty="0"/>
                        <a:t>4</a:t>
                      </a:r>
                      <a:r>
                        <a:rPr lang="ko-KR" altLang="en-US" sz="1100" dirty="0"/>
                        <a:t>초당 체력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씩 회복</a:t>
                      </a:r>
                      <a:endParaRPr lang="en-US" altLang="ko-K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2522779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4861D130-3B24-75F0-CB0B-9FDA2833E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54" y="3569517"/>
            <a:ext cx="2170885" cy="100426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8221859-7E26-EBCB-0E46-99DB395FD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52" y="5582872"/>
            <a:ext cx="2170884" cy="98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01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063A4C4-5DD7-0485-27B8-DFE4747BF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우으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이게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도대체 무슨 일이야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나 무서워</a:t>
            </a:r>
            <a:r>
              <a:rPr lang="en-US" altLang="ko-KR" sz="1800" dirty="0">
                <a:solidFill>
                  <a:schemeClr val="tx1"/>
                </a:solidFill>
              </a:rPr>
              <a:t>…..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271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7F8A9B-8F1F-7864-60C2-F7EB6501F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괜찮아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???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10982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F9A3B0-E2AB-B7B1-7A6E-5AA6E6A90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곧 울음을 터뜨릴 것만 같은 </a:t>
            </a:r>
            <a:r>
              <a:rPr lang="ko-KR" altLang="en-US" sz="1800" dirty="0" err="1">
                <a:solidFill>
                  <a:schemeClr val="tx1"/>
                </a:solidFill>
              </a:rPr>
              <a:t>세아의</a:t>
            </a:r>
            <a:r>
              <a:rPr lang="ko-KR" altLang="en-US" sz="1800" dirty="0">
                <a:solidFill>
                  <a:schemeClr val="tx1"/>
                </a:solidFill>
              </a:rPr>
              <a:t> 뒤에서 누군가가 말을 걸자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 err="1">
                <a:solidFill>
                  <a:schemeClr val="tx1"/>
                </a:solidFill>
              </a:rPr>
              <a:t>깜짝놀라</a:t>
            </a:r>
            <a:r>
              <a:rPr lang="ko-KR" altLang="en-US" sz="1800" dirty="0">
                <a:solidFill>
                  <a:schemeClr val="tx1"/>
                </a:solidFill>
              </a:rPr>
              <a:t> 몸을 움츠렸습니다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1171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F4F0017-25A4-0E49-AB00-3AB1F51B3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으악</a:t>
            </a:r>
            <a:r>
              <a:rPr lang="en-US" altLang="ko-KR" sz="1800" dirty="0">
                <a:solidFill>
                  <a:schemeClr val="tx1"/>
                </a:solidFill>
              </a:rPr>
              <a:t>!, </a:t>
            </a:r>
            <a:r>
              <a:rPr lang="ko-KR" altLang="en-US" sz="1800" dirty="0">
                <a:solidFill>
                  <a:schemeClr val="tx1"/>
                </a:solidFill>
              </a:rPr>
              <a:t>누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누구세요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절 잡아먹지 말아주세요</a:t>
            </a:r>
            <a:r>
              <a:rPr lang="en-US" altLang="ko-KR" sz="1800" dirty="0">
                <a:solidFill>
                  <a:schemeClr val="tx1"/>
                </a:solidFill>
              </a:rPr>
              <a:t>…..!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48638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A935C39-BEFB-882F-E0F4-6C4EB2FA8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세아가</a:t>
            </a:r>
            <a:r>
              <a:rPr lang="ko-KR" altLang="en-US" sz="1800" dirty="0">
                <a:solidFill>
                  <a:schemeClr val="tx1"/>
                </a:solidFill>
              </a:rPr>
              <a:t> 뒤돌아보니 웬 곰 인형 한 마리가 서있었습니다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8174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5D858D-9160-4160-237E-E3059E684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토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토토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46081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8D1ED58-3016-DD34-9E4B-97929A99D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그래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나야 나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  <a:r>
              <a:rPr lang="ko-KR" altLang="en-US" sz="1800" dirty="0">
                <a:solidFill>
                  <a:schemeClr val="tx1"/>
                </a:solidFill>
              </a:rPr>
              <a:t> 너의 오랜 애착인형인 곰 인형 토토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이젠 좀 안심이 돼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D4CAEF-04BE-0144-FC1D-4313F1015F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348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1117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E6E50A1-7B41-838B-7CAD-434851A05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그나저나 너 말할 수 있었어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30634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233BA87-D77A-FA5F-71FA-DA6B80636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음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너가 작아지고나서 부터 나도 갑자기 </a:t>
            </a:r>
            <a:r>
              <a:rPr lang="ko-KR" altLang="en-US" sz="1800" dirty="0" err="1">
                <a:solidFill>
                  <a:schemeClr val="tx1"/>
                </a:solidFill>
              </a:rPr>
              <a:t>말을하고</a:t>
            </a:r>
            <a:r>
              <a:rPr lang="ko-KR" altLang="en-US" sz="1800" dirty="0">
                <a:solidFill>
                  <a:schemeClr val="tx1"/>
                </a:solidFill>
              </a:rPr>
              <a:t> 움직일 수 있게 됐지 </a:t>
            </a:r>
            <a:r>
              <a:rPr lang="ko-KR" altLang="en-US" sz="1800" dirty="0" err="1">
                <a:solidFill>
                  <a:schemeClr val="tx1"/>
                </a:solidFill>
              </a:rPr>
              <a:t>뭐야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다만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문제는</a:t>
            </a:r>
            <a:r>
              <a:rPr lang="en-US" altLang="ko-KR" sz="1800" dirty="0">
                <a:solidFill>
                  <a:schemeClr val="tx1"/>
                </a:solidFill>
              </a:rPr>
              <a:t>…….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E4C5AB-8CBF-8265-CA84-9DA494D766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467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E3216E2-0074-0E27-9C92-E8D285DBC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문제는</a:t>
            </a:r>
            <a:r>
              <a:rPr lang="en-US" altLang="ko-KR" sz="1800" dirty="0">
                <a:solidFill>
                  <a:schemeClr val="tx1"/>
                </a:solidFill>
              </a:rPr>
              <a:t>….?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944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BC1A370-BA92-D706-6AD0-42A95C8A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473774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ko-KR" altLang="en-US" sz="3200" dirty="0" err="1"/>
              <a:t>인게임</a:t>
            </a:r>
            <a:r>
              <a:rPr lang="ko-KR" altLang="en-US" sz="3200" dirty="0"/>
              <a:t> 구성 인터페이스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F79BB3B-0DE9-B7AC-A3AA-2672590DF897}"/>
              </a:ext>
            </a:extLst>
          </p:cNvPr>
          <p:cNvSpPr/>
          <p:nvPr/>
        </p:nvSpPr>
        <p:spPr>
          <a:xfrm>
            <a:off x="0" y="473774"/>
            <a:ext cx="12192000" cy="6384226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>
            <a:extLst>
              <a:ext uri="{FF2B5EF4-FFF2-40B4-BE49-F238E27FC236}">
                <a16:creationId xmlns:a16="http://schemas.microsoft.com/office/drawing/2014/main" id="{133F2C08-3359-EFCF-C9C8-E830CCAD8389}"/>
              </a:ext>
            </a:extLst>
          </p:cNvPr>
          <p:cNvSpPr/>
          <p:nvPr/>
        </p:nvSpPr>
        <p:spPr>
          <a:xfrm>
            <a:off x="157949" y="650865"/>
            <a:ext cx="877077" cy="793102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15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6FC27C-0F08-FEF7-A21E-3D100E3C42FA}"/>
              </a:ext>
            </a:extLst>
          </p:cNvPr>
          <p:cNvSpPr txBox="1"/>
          <p:nvPr/>
        </p:nvSpPr>
        <p:spPr>
          <a:xfrm>
            <a:off x="3766049" y="578216"/>
            <a:ext cx="4124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남은시간</a:t>
            </a:r>
            <a:r>
              <a:rPr lang="ko-KR" altLang="en-US" dirty="0"/>
              <a:t> </a:t>
            </a:r>
            <a:r>
              <a:rPr lang="en-US" altLang="ko-KR" dirty="0"/>
              <a:t>: 05:27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36E93CB-0EE9-BEA9-8CD0-3C8981F3DDDF}"/>
              </a:ext>
            </a:extLst>
          </p:cNvPr>
          <p:cNvSpPr/>
          <p:nvPr/>
        </p:nvSpPr>
        <p:spPr>
          <a:xfrm>
            <a:off x="324861" y="5712613"/>
            <a:ext cx="1045028" cy="989043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7C9C29B-DDDD-1BCD-B237-2FD15556346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88" y="5794479"/>
            <a:ext cx="501774" cy="87967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4AA35C9-247C-B651-56DE-C509D18B9E23}"/>
              </a:ext>
            </a:extLst>
          </p:cNvPr>
          <p:cNvSpPr/>
          <p:nvPr/>
        </p:nvSpPr>
        <p:spPr>
          <a:xfrm flipV="1">
            <a:off x="687715" y="5233034"/>
            <a:ext cx="410547" cy="369674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01C184-64A2-8CC9-D952-4A95148EAD14}"/>
              </a:ext>
            </a:extLst>
          </p:cNvPr>
          <p:cNvSpPr/>
          <p:nvPr/>
        </p:nvSpPr>
        <p:spPr>
          <a:xfrm>
            <a:off x="3847323" y="5700995"/>
            <a:ext cx="1045028" cy="989043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44445F-98DF-B296-A0B2-626207373B25}"/>
              </a:ext>
            </a:extLst>
          </p:cNvPr>
          <p:cNvSpPr/>
          <p:nvPr/>
        </p:nvSpPr>
        <p:spPr>
          <a:xfrm>
            <a:off x="5050972" y="5700995"/>
            <a:ext cx="1045028" cy="989043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B4A9829-5241-51F5-68F7-2D71F5F20660}"/>
              </a:ext>
            </a:extLst>
          </p:cNvPr>
          <p:cNvSpPr/>
          <p:nvPr/>
        </p:nvSpPr>
        <p:spPr>
          <a:xfrm>
            <a:off x="6254621" y="5700995"/>
            <a:ext cx="1045028" cy="989043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008D103-F7E2-4571-9428-5BFC0DA697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20" y="5821229"/>
            <a:ext cx="713752" cy="67304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9FDA75-DC99-B654-36AA-15C1575CE66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043" y="5877235"/>
            <a:ext cx="912541" cy="590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A7DF370-8EED-8B81-A203-6723DF21D194}"/>
              </a:ext>
            </a:extLst>
          </p:cNvPr>
          <p:cNvSpPr txBox="1"/>
          <p:nvPr/>
        </p:nvSpPr>
        <p:spPr>
          <a:xfrm>
            <a:off x="4639646" y="5075719"/>
            <a:ext cx="184746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아이템 슬롯</a:t>
            </a:r>
          </a:p>
        </p:txBody>
      </p: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45CB0893-3138-A5C1-C050-69407AFC4E77}"/>
              </a:ext>
            </a:extLst>
          </p:cNvPr>
          <p:cNvCxnSpPr/>
          <p:nvPr/>
        </p:nvCxnSpPr>
        <p:spPr>
          <a:xfrm rot="5400000">
            <a:off x="4792469" y="4930086"/>
            <a:ext cx="348277" cy="1193540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id="{92A2DD55-5D62-FB8B-E1A7-9685AD12648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996118" y="4919977"/>
            <a:ext cx="348277" cy="1213758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1F172176-4247-4239-4F0E-F0640B59258D}"/>
              </a:ext>
            </a:extLst>
          </p:cNvPr>
          <p:cNvCxnSpPr>
            <a:cxnSpLocks/>
          </p:cNvCxnSpPr>
          <p:nvPr/>
        </p:nvCxnSpPr>
        <p:spPr>
          <a:xfrm rot="16200000" flipH="1">
            <a:off x="5394293" y="5521801"/>
            <a:ext cx="348277" cy="10109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75CE8AC-1737-3C5F-5120-1D3637E3A24D}"/>
              </a:ext>
            </a:extLst>
          </p:cNvPr>
          <p:cNvSpPr/>
          <p:nvPr/>
        </p:nvSpPr>
        <p:spPr>
          <a:xfrm>
            <a:off x="10552922" y="4674637"/>
            <a:ext cx="1259633" cy="20154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4C30755-FE8C-65EB-116B-A0492638B544}"/>
              </a:ext>
            </a:extLst>
          </p:cNvPr>
          <p:cNvSpPr/>
          <p:nvPr/>
        </p:nvSpPr>
        <p:spPr>
          <a:xfrm>
            <a:off x="10552922" y="6214188"/>
            <a:ext cx="1259633" cy="4758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4/10</a:t>
            </a:r>
            <a:endParaRPr lang="ko-KR" altLang="en-US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A08324C-2EC2-3114-D3BE-D3B8D2B48AB8}"/>
              </a:ext>
            </a:extLst>
          </p:cNvPr>
          <p:cNvGrpSpPr/>
          <p:nvPr/>
        </p:nvGrpSpPr>
        <p:grpSpPr>
          <a:xfrm>
            <a:off x="10747309" y="4758611"/>
            <a:ext cx="870858" cy="1417077"/>
            <a:chOff x="4497355" y="1427584"/>
            <a:chExt cx="870858" cy="200141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51E50C-0C26-0EFE-08E7-ACC6CB32246E}"/>
                </a:ext>
              </a:extLst>
            </p:cNvPr>
            <p:cNvSpPr/>
            <p:nvPr/>
          </p:nvSpPr>
          <p:spPr>
            <a:xfrm>
              <a:off x="4497355" y="1875453"/>
              <a:ext cx="858416" cy="155354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잘린 위쪽 모서리 22">
              <a:extLst>
                <a:ext uri="{FF2B5EF4-FFF2-40B4-BE49-F238E27FC236}">
                  <a16:creationId xmlns:a16="http://schemas.microsoft.com/office/drawing/2014/main" id="{EB93D1D8-4465-7354-725B-91E7F6D85CEB}"/>
                </a:ext>
              </a:extLst>
            </p:cNvPr>
            <p:cNvSpPr/>
            <p:nvPr/>
          </p:nvSpPr>
          <p:spPr>
            <a:xfrm>
              <a:off x="4497355" y="1427584"/>
              <a:ext cx="858416" cy="447869"/>
            </a:xfrm>
            <a:prstGeom prst="snip2Same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4A89563D-3BFB-0886-01CD-897871747463}"/>
                </a:ext>
              </a:extLst>
            </p:cNvPr>
            <p:cNvSpPr/>
            <p:nvPr/>
          </p:nvSpPr>
          <p:spPr>
            <a:xfrm>
              <a:off x="4497356" y="3032449"/>
              <a:ext cx="858416" cy="391886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E6FB13D4-DF16-763D-3474-7C1854834D74}"/>
                </a:ext>
              </a:extLst>
            </p:cNvPr>
            <p:cNvSpPr/>
            <p:nvPr/>
          </p:nvSpPr>
          <p:spPr>
            <a:xfrm>
              <a:off x="4497355" y="2600909"/>
              <a:ext cx="858416" cy="391886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D23CAB1B-D6E6-7103-2858-4E02AD51787D}"/>
                </a:ext>
              </a:extLst>
            </p:cNvPr>
            <p:cNvSpPr/>
            <p:nvPr/>
          </p:nvSpPr>
          <p:spPr>
            <a:xfrm>
              <a:off x="4497355" y="2169369"/>
              <a:ext cx="858416" cy="391886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7BA72F4-6CAA-36A8-2CED-925DB32F17DE}"/>
                </a:ext>
              </a:extLst>
            </p:cNvPr>
            <p:cNvSpPr/>
            <p:nvPr/>
          </p:nvSpPr>
          <p:spPr>
            <a:xfrm>
              <a:off x="5050972" y="3161912"/>
              <a:ext cx="317241" cy="979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2AE1822-B1BC-5CC6-9E68-F461640AE385}"/>
                </a:ext>
              </a:extLst>
            </p:cNvPr>
            <p:cNvSpPr/>
            <p:nvPr/>
          </p:nvSpPr>
          <p:spPr>
            <a:xfrm>
              <a:off x="5050972" y="2747867"/>
              <a:ext cx="317241" cy="979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A2BFCA5-E548-35DD-FDBF-E0F17A5FD402}"/>
                </a:ext>
              </a:extLst>
            </p:cNvPr>
            <p:cNvSpPr/>
            <p:nvPr/>
          </p:nvSpPr>
          <p:spPr>
            <a:xfrm>
              <a:off x="5050972" y="2333821"/>
              <a:ext cx="317241" cy="979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9974450-DAC4-E82B-FAD1-72BC1465E8EF}"/>
                </a:ext>
              </a:extLst>
            </p:cNvPr>
            <p:cNvSpPr/>
            <p:nvPr/>
          </p:nvSpPr>
          <p:spPr>
            <a:xfrm>
              <a:off x="5050972" y="1988006"/>
              <a:ext cx="317241" cy="979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ED88F76-FC59-D776-A2A5-A902CFD70956}"/>
                </a:ext>
              </a:extLst>
            </p:cNvPr>
            <p:cNvSpPr/>
            <p:nvPr/>
          </p:nvSpPr>
          <p:spPr>
            <a:xfrm>
              <a:off x="5050972" y="1627608"/>
              <a:ext cx="317241" cy="979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1E04EAF-729D-8EB3-1286-F4E9888ABB69}"/>
                </a:ext>
              </a:extLst>
            </p:cNvPr>
            <p:cNvSpPr/>
            <p:nvPr/>
          </p:nvSpPr>
          <p:spPr>
            <a:xfrm>
              <a:off x="5134948" y="2193279"/>
              <a:ext cx="233265" cy="5598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29891C0-FFFD-3BEE-18EF-4F8E3B5FFEB0}"/>
                </a:ext>
              </a:extLst>
            </p:cNvPr>
            <p:cNvSpPr/>
            <p:nvPr/>
          </p:nvSpPr>
          <p:spPr>
            <a:xfrm>
              <a:off x="5122506" y="2555422"/>
              <a:ext cx="233265" cy="5598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18B317D-1941-4322-AB06-974B3A54F089}"/>
                </a:ext>
              </a:extLst>
            </p:cNvPr>
            <p:cNvSpPr/>
            <p:nvPr/>
          </p:nvSpPr>
          <p:spPr>
            <a:xfrm>
              <a:off x="5120951" y="2975300"/>
              <a:ext cx="233265" cy="5598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89FF903-08D9-D297-5B25-2E4B10B9F114}"/>
              </a:ext>
            </a:extLst>
          </p:cNvPr>
          <p:cNvSpPr txBox="1"/>
          <p:nvPr/>
        </p:nvSpPr>
        <p:spPr>
          <a:xfrm>
            <a:off x="8275587" y="5260629"/>
            <a:ext cx="184746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원거리 무기 </a:t>
            </a:r>
            <a:r>
              <a:rPr lang="ko-KR" altLang="en-US" sz="1200" dirty="0" err="1"/>
              <a:t>남은탄창</a:t>
            </a:r>
            <a:endParaRPr lang="ko-KR" altLang="en-US" sz="1200" dirty="0"/>
          </a:p>
        </p:txBody>
      </p:sp>
      <p:cxnSp>
        <p:nvCxnSpPr>
          <p:cNvPr id="36" name="연결선: 구부러짐 35">
            <a:extLst>
              <a:ext uri="{FF2B5EF4-FFF2-40B4-BE49-F238E27FC236}">
                <a16:creationId xmlns:a16="http://schemas.microsoft.com/office/drawing/2014/main" id="{29A28E9E-C259-A2F9-D82B-41B64ACE9265}"/>
              </a:ext>
            </a:extLst>
          </p:cNvPr>
          <p:cNvCxnSpPr>
            <a:cxnSpLocks/>
            <a:stCxn id="35" idx="3"/>
            <a:endCxn id="19" idx="1"/>
          </p:cNvCxnSpPr>
          <p:nvPr/>
        </p:nvCxnSpPr>
        <p:spPr>
          <a:xfrm>
            <a:off x="10123048" y="5399129"/>
            <a:ext cx="429874" cy="283209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7470AC48-5001-45C5-8B3B-7A361FF9F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912" y="855419"/>
            <a:ext cx="1764028" cy="2275696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ABCF02AA-85A9-ED4E-F6B0-41753B52A67E}"/>
              </a:ext>
            </a:extLst>
          </p:cNvPr>
          <p:cNvSpPr/>
          <p:nvPr/>
        </p:nvSpPr>
        <p:spPr>
          <a:xfrm>
            <a:off x="10418912" y="568717"/>
            <a:ext cx="1764028" cy="3307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세아의</a:t>
            </a:r>
            <a:r>
              <a:rPr lang="ko-KR" altLang="en-US" dirty="0"/>
              <a:t> 방</a:t>
            </a:r>
          </a:p>
        </p:txBody>
      </p:sp>
      <p:pic>
        <p:nvPicPr>
          <p:cNvPr id="41" name="그래픽 40" descr="비커">
            <a:extLst>
              <a:ext uri="{FF2B5EF4-FFF2-40B4-BE49-F238E27FC236}">
                <a16:creationId xmlns:a16="http://schemas.microsoft.com/office/drawing/2014/main" id="{F32E3767-B4D8-C670-8BA7-00F2BE03E2D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19547" y="5728103"/>
            <a:ext cx="914400" cy="9144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D87AA09-AED6-5F24-852A-9F3352D181EE}"/>
              </a:ext>
            </a:extLst>
          </p:cNvPr>
          <p:cNvSpPr txBox="1"/>
          <p:nvPr/>
        </p:nvSpPr>
        <p:spPr>
          <a:xfrm>
            <a:off x="1035026" y="1779241"/>
            <a:ext cx="1764028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세아의</a:t>
            </a:r>
            <a:r>
              <a:rPr lang="ko-KR" altLang="en-US" sz="1200" dirty="0"/>
              <a:t> 라이프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9A68731-BCEB-8B69-B907-8180514B036F}"/>
              </a:ext>
            </a:extLst>
          </p:cNvPr>
          <p:cNvSpPr txBox="1"/>
          <p:nvPr/>
        </p:nvSpPr>
        <p:spPr>
          <a:xfrm>
            <a:off x="4783733" y="1328900"/>
            <a:ext cx="1993014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미션클리어까지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남은시간</a:t>
            </a:r>
            <a:endParaRPr lang="ko-KR" altLang="en-US" sz="12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633EAC9-6AF7-7414-2A6B-26F747113DAF}"/>
              </a:ext>
            </a:extLst>
          </p:cNvPr>
          <p:cNvSpPr txBox="1"/>
          <p:nvPr/>
        </p:nvSpPr>
        <p:spPr>
          <a:xfrm>
            <a:off x="8272532" y="2451703"/>
            <a:ext cx="1764028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미니맵</a:t>
            </a:r>
            <a:endParaRPr lang="ko-KR" altLang="en-US" sz="1200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2DCAFC2-9822-43E3-15E7-66C3A5947681}"/>
              </a:ext>
            </a:extLst>
          </p:cNvPr>
          <p:cNvCxnSpPr>
            <a:stCxn id="37" idx="0"/>
          </p:cNvCxnSpPr>
          <p:nvPr/>
        </p:nvCxnSpPr>
        <p:spPr>
          <a:xfrm flipH="1" flipV="1">
            <a:off x="892988" y="1157005"/>
            <a:ext cx="1024052" cy="622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A29F7CC-35F7-8E7C-968A-DAC3C64C64FB}"/>
              </a:ext>
            </a:extLst>
          </p:cNvPr>
          <p:cNvCxnSpPr>
            <a:stCxn id="40" idx="0"/>
            <a:endCxn id="6" idx="2"/>
          </p:cNvCxnSpPr>
          <p:nvPr/>
        </p:nvCxnSpPr>
        <p:spPr>
          <a:xfrm flipV="1">
            <a:off x="5780240" y="947548"/>
            <a:ext cx="47874" cy="3813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DD61DF2-1893-7E52-0303-134D9F951535}"/>
              </a:ext>
            </a:extLst>
          </p:cNvPr>
          <p:cNvCxnSpPr>
            <a:stCxn id="42" idx="0"/>
            <a:endCxn id="38" idx="1"/>
          </p:cNvCxnSpPr>
          <p:nvPr/>
        </p:nvCxnSpPr>
        <p:spPr>
          <a:xfrm flipV="1">
            <a:off x="9154546" y="1993267"/>
            <a:ext cx="1264366" cy="4584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1EFA34C-0F9A-9875-591A-BFF811061C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056979"/>
              </p:ext>
            </p:extLst>
          </p:nvPr>
        </p:nvGraphicFramePr>
        <p:xfrm>
          <a:off x="9419316" y="3421276"/>
          <a:ext cx="265598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5985">
                  <a:extLst>
                    <a:ext uri="{9D8B030D-6E8A-4147-A177-3AD203B41FA5}">
                      <a16:colId xmlns:a16="http://schemas.microsoft.com/office/drawing/2014/main" val="26238934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미션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 알림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60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뭐든지 뚝딱</a:t>
                      </a:r>
                      <a:r>
                        <a:rPr lang="en-US" altLang="ko-KR" sz="1200" dirty="0"/>
                        <a:t>! </a:t>
                      </a:r>
                      <a:r>
                        <a:rPr lang="ko-KR" altLang="en-US" sz="1200" dirty="0"/>
                        <a:t>아저씨를 구해주자</a:t>
                      </a:r>
                      <a:r>
                        <a:rPr lang="en-US" altLang="ko-KR" sz="1200" dirty="0"/>
                        <a:t>!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4583592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06DE0D9C-F890-15C9-2D07-6682ADEF7CC4}"/>
              </a:ext>
            </a:extLst>
          </p:cNvPr>
          <p:cNvSpPr txBox="1"/>
          <p:nvPr/>
        </p:nvSpPr>
        <p:spPr>
          <a:xfrm>
            <a:off x="7008166" y="3571295"/>
            <a:ext cx="1764028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퀘스트 </a:t>
            </a:r>
            <a:r>
              <a:rPr lang="ko-KR" altLang="en-US" sz="1200" dirty="0" err="1"/>
              <a:t>알림창</a:t>
            </a:r>
            <a:endParaRPr lang="ko-KR" altLang="en-US" sz="1200" dirty="0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20CC9AE-3DDE-85DE-056C-DC0F041E33D4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8772194" y="3691431"/>
            <a:ext cx="647122" cy="1006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8203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52FDA07-2F45-ABE1-0A7A-8833CD1A0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그런 존재가 나 하나뿐이 아니란 게 문제지</a:t>
            </a:r>
            <a:r>
              <a:rPr lang="en-US" altLang="ko-KR" sz="1800" dirty="0"/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EBDC57A-F55A-4FF4-C370-CB077338B3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166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7F3F9B7-E2A0-DC48-33E0-F6241EA3B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자세히 설명해줘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9836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3F2BA84-E863-C9B5-B3E0-9FFBD357D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토토가 말하려다 갑자기 </a:t>
            </a:r>
            <a:r>
              <a:rPr lang="ko-KR" altLang="en-US" sz="1800" dirty="0" err="1">
                <a:solidFill>
                  <a:schemeClr val="tx1"/>
                </a:solidFill>
              </a:rPr>
              <a:t>세아를</a:t>
            </a:r>
            <a:r>
              <a:rPr lang="ko-KR" altLang="en-US" sz="1800" dirty="0">
                <a:solidFill>
                  <a:schemeClr val="tx1"/>
                </a:solidFill>
              </a:rPr>
              <a:t> 째려보았습니다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32980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371BAEF-9C32-F83C-DA8E-0B14E0F37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말하기 이전에</a:t>
            </a:r>
            <a:r>
              <a:rPr lang="en-US" altLang="ko-KR" sz="1800" dirty="0">
                <a:solidFill>
                  <a:schemeClr val="tx1"/>
                </a:solidFill>
              </a:rPr>
              <a:t>….. </a:t>
            </a:r>
            <a:r>
              <a:rPr lang="ko-KR" altLang="en-US" dirty="0">
                <a:solidFill>
                  <a:schemeClr val="tx1"/>
                </a:solidFill>
              </a:rPr>
              <a:t>너는</a:t>
            </a:r>
            <a:r>
              <a:rPr lang="ko-KR" altLang="en-US" sz="1800" dirty="0">
                <a:solidFill>
                  <a:schemeClr val="tx1"/>
                </a:solidFill>
              </a:rPr>
              <a:t> 왜 집안이 이렇게 엉망인데 안 어질렀다고 엄마한테 거짓말 한 거야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CF5C7D-3228-9E3D-03E2-7C5A85ED05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823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7D21CC7-556B-124E-10E0-53D5B7E89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세아의</a:t>
            </a:r>
            <a:r>
              <a:rPr lang="ko-KR" altLang="en-US" sz="1800" dirty="0">
                <a:solidFill>
                  <a:schemeClr val="tx1"/>
                </a:solidFill>
              </a:rPr>
              <a:t> 얼굴이 </a:t>
            </a:r>
            <a:r>
              <a:rPr lang="ko-KR" altLang="en-US" sz="1800" dirty="0" err="1">
                <a:solidFill>
                  <a:schemeClr val="tx1"/>
                </a:solidFill>
              </a:rPr>
              <a:t>부끄럽다는듯</a:t>
            </a:r>
            <a:r>
              <a:rPr lang="ko-KR" altLang="en-US" sz="1800" dirty="0">
                <a:solidFill>
                  <a:schemeClr val="tx1"/>
                </a:solidFill>
              </a:rPr>
              <a:t> 빨개졌습니다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05125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DE0DA61-0C3F-BC7A-F9D0-DBE40DE3B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이게 어떻게 된 일인지 설명하자면</a:t>
            </a:r>
            <a:r>
              <a:rPr lang="en-US" altLang="ko-KR" sz="1800" dirty="0">
                <a:solidFill>
                  <a:schemeClr val="tx1"/>
                </a:solidFill>
              </a:rPr>
              <a:t>……..</a:t>
            </a:r>
            <a:r>
              <a:rPr lang="ko-KR" altLang="en-US" sz="1800" dirty="0">
                <a:solidFill>
                  <a:schemeClr val="tx1"/>
                </a:solidFill>
              </a:rPr>
              <a:t>너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평소에 집을 잔뜩 어지럽히곤 했지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D95125-33DD-8C80-78CB-0D53BF5590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0251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CD97FE6-47BA-6FE2-43E5-7F138507F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응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72302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7CCAC7F-1DFB-05FF-3DC8-E12570D53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그럴 때마다 치우는 건 언제나 </a:t>
            </a:r>
            <a:r>
              <a:rPr lang="ko-KR" altLang="en-US" sz="1800" dirty="0" err="1">
                <a:solidFill>
                  <a:schemeClr val="tx1"/>
                </a:solidFill>
              </a:rPr>
              <a:t>부모님이셨고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29C467-1D05-1855-5A37-AC1FADBE5C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393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ADF4323-29E4-A140-0F46-EE3990086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응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57145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62D63E8-3FAB-A7F2-2664-5CEC88030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너가 노는 과정에서 잃어버리거나 망가진 물건들이 많다는 것도 알고 있지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9FD6F1-FC7B-4634-395F-7AB9A00C61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36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BC1A370-BA92-D706-6AD0-42A95C8A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473774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ko-KR" altLang="en-US" sz="3200" dirty="0" err="1"/>
              <a:t>인벤토리</a:t>
            </a:r>
            <a:r>
              <a:rPr lang="ko-KR" altLang="en-US" sz="3200" dirty="0"/>
              <a:t> 인터페이스</a:t>
            </a:r>
            <a:r>
              <a:rPr lang="en-US" altLang="ko-KR" sz="3200" dirty="0"/>
              <a:t>(</a:t>
            </a:r>
            <a:r>
              <a:rPr lang="ko-KR" altLang="en-US" sz="3200" dirty="0" err="1"/>
              <a:t>프로토타입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구현기준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4" name="직사각형 3"/>
          <p:cNvSpPr/>
          <p:nvPr/>
        </p:nvSpPr>
        <p:spPr>
          <a:xfrm>
            <a:off x="282632" y="1379915"/>
            <a:ext cx="3034146" cy="37407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잘린 사각형 4"/>
          <p:cNvSpPr/>
          <p:nvPr/>
        </p:nvSpPr>
        <p:spPr>
          <a:xfrm>
            <a:off x="282632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소비</a:t>
            </a:r>
          </a:p>
        </p:txBody>
      </p:sp>
      <p:sp>
        <p:nvSpPr>
          <p:cNvPr id="6" name="양쪽 모서리가 잘린 사각형 5"/>
          <p:cNvSpPr/>
          <p:nvPr/>
        </p:nvSpPr>
        <p:spPr>
          <a:xfrm>
            <a:off x="1446414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기타</a:t>
            </a:r>
            <a:r>
              <a:rPr lang="en-US" altLang="ko-KR" sz="1100" dirty="0"/>
              <a:t>(=</a:t>
            </a:r>
            <a:r>
              <a:rPr lang="ko-KR" altLang="en-US" sz="1100" dirty="0"/>
              <a:t>퀘스트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7" name="이등변 삼각형 6"/>
          <p:cNvSpPr/>
          <p:nvPr/>
        </p:nvSpPr>
        <p:spPr>
          <a:xfrm flipV="1">
            <a:off x="685799" y="586024"/>
            <a:ext cx="357448" cy="24938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422370" y="1379914"/>
            <a:ext cx="3034146" cy="37407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양쪽 모서리가 잘린 사각형 8"/>
          <p:cNvSpPr/>
          <p:nvPr/>
        </p:nvSpPr>
        <p:spPr>
          <a:xfrm>
            <a:off x="4422370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소비</a:t>
            </a:r>
          </a:p>
        </p:txBody>
      </p:sp>
      <p:sp>
        <p:nvSpPr>
          <p:cNvPr id="10" name="양쪽 모서리가 잘린 사각형 9"/>
          <p:cNvSpPr/>
          <p:nvPr/>
        </p:nvSpPr>
        <p:spPr>
          <a:xfrm>
            <a:off x="5586152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기타</a:t>
            </a:r>
            <a:r>
              <a:rPr lang="en-US" altLang="ko-KR" sz="1100" dirty="0"/>
              <a:t>(=</a:t>
            </a:r>
            <a:r>
              <a:rPr lang="ko-KR" altLang="en-US" sz="1100" dirty="0"/>
              <a:t>퀘스트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11" name="이등변 삼각형 10"/>
          <p:cNvSpPr/>
          <p:nvPr/>
        </p:nvSpPr>
        <p:spPr>
          <a:xfrm flipV="1">
            <a:off x="4825537" y="586024"/>
            <a:ext cx="357448" cy="24938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204660" y="1379914"/>
            <a:ext cx="3034146" cy="37407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양쪽 모서리가 잘린 사각형 12"/>
          <p:cNvSpPr/>
          <p:nvPr/>
        </p:nvSpPr>
        <p:spPr>
          <a:xfrm>
            <a:off x="8204660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소비</a:t>
            </a:r>
          </a:p>
        </p:txBody>
      </p:sp>
      <p:sp>
        <p:nvSpPr>
          <p:cNvPr id="14" name="양쪽 모서리가 잘린 사각형 13"/>
          <p:cNvSpPr/>
          <p:nvPr/>
        </p:nvSpPr>
        <p:spPr>
          <a:xfrm>
            <a:off x="9368442" y="931027"/>
            <a:ext cx="1163782" cy="44888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기타</a:t>
            </a:r>
            <a:r>
              <a:rPr lang="en-US" altLang="ko-KR" sz="1100" dirty="0"/>
              <a:t>(=</a:t>
            </a:r>
            <a:r>
              <a:rPr lang="ko-KR" altLang="en-US" sz="1100" dirty="0"/>
              <a:t>퀘스트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15" name="이등변 삼각형 14"/>
          <p:cNvSpPr/>
          <p:nvPr/>
        </p:nvSpPr>
        <p:spPr>
          <a:xfrm flipV="1">
            <a:off x="9721733" y="586024"/>
            <a:ext cx="357448" cy="24938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81891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928552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928552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81890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81890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1928551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4825538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172199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172199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825537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825537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6172198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8624452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971113" y="1629295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971113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8624451" y="270163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8624451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9971112" y="3707476"/>
            <a:ext cx="864523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F89FDA75-DC99-B654-36AA-15C1575CE6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458" y="1820138"/>
            <a:ext cx="745694" cy="482371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008D103-F7E2-4571-9428-5BFC0DA697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583" y="1704252"/>
            <a:ext cx="713752" cy="67304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0426E5C9-5FD7-2648-A680-97FCD9D83C1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3994" y="2729854"/>
            <a:ext cx="774980" cy="77498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F225D13A-0D09-BCB5-18F5-0646F8E6242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948" y="1714783"/>
            <a:ext cx="984924" cy="66251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D038D6D2-1035-7FA3-067E-29DD2ACD133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010" y="1673833"/>
            <a:ext cx="894220" cy="77498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1F684D48-FF81-6556-4C41-9D23D667358E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844" y="2820517"/>
            <a:ext cx="818551" cy="662515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E2A7FF00-BCCC-1814-30D1-9A2437F82B36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075" y="3707476"/>
            <a:ext cx="609310" cy="729842"/>
          </a:xfrm>
          <a:prstGeom prst="rect">
            <a:avLst/>
          </a:prstGeom>
        </p:spPr>
      </p:pic>
      <p:sp>
        <p:nvSpPr>
          <p:cNvPr id="41" name="모서리가 접힌 도형 40"/>
          <p:cNvSpPr/>
          <p:nvPr/>
        </p:nvSpPr>
        <p:spPr>
          <a:xfrm>
            <a:off x="10040529" y="3782530"/>
            <a:ext cx="706443" cy="672852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2" name="표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440222"/>
              </p:ext>
            </p:extLst>
          </p:nvPr>
        </p:nvGraphicFramePr>
        <p:xfrm>
          <a:off x="282632" y="5481317"/>
          <a:ext cx="1095617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6174">
                  <a:extLst>
                    <a:ext uri="{9D8B030D-6E8A-4147-A177-3AD203B41FA5}">
                      <a16:colId xmlns:a16="http://schemas.microsoft.com/office/drawing/2014/main" val="13951265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특징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94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인벤토리를</a:t>
                      </a:r>
                      <a:r>
                        <a:rPr lang="ko-KR" altLang="en-US" dirty="0"/>
                        <a:t> 열고있는 동안은 게임 내 움직임 </a:t>
                      </a:r>
                      <a:r>
                        <a:rPr lang="ko-KR" altLang="en-US" dirty="0" err="1"/>
                        <a:t>퍼즈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일시정지</a:t>
                      </a:r>
                      <a:r>
                        <a:rPr lang="en-US" altLang="ko-KR" dirty="0"/>
                        <a:t>)_(</a:t>
                      </a:r>
                      <a:r>
                        <a:rPr lang="ko-KR" altLang="en-US" dirty="0"/>
                        <a:t>시야 </a:t>
                      </a:r>
                      <a:r>
                        <a:rPr lang="ko-KR" altLang="en-US" dirty="0" err="1"/>
                        <a:t>가린상태에서</a:t>
                      </a:r>
                      <a:r>
                        <a:rPr lang="ko-KR" altLang="en-US" dirty="0"/>
                        <a:t> 몬스터 공격 막기위함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758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7678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3319668-5FD6-C422-D3D7-6ABB0E58A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으</a:t>
            </a:r>
            <a:r>
              <a:rPr lang="en-US" altLang="ko-KR" sz="1800" dirty="0">
                <a:solidFill>
                  <a:schemeClr val="tx1"/>
                </a:solidFill>
              </a:rPr>
              <a:t>,</a:t>
            </a:r>
            <a:r>
              <a:rPr lang="ko-KR" altLang="en-US" sz="1800" dirty="0">
                <a:solidFill>
                  <a:schemeClr val="tx1"/>
                </a:solidFill>
              </a:rPr>
              <a:t>으응</a:t>
            </a:r>
            <a:r>
              <a:rPr lang="en-US" altLang="ko-KR" sz="1800" dirty="0">
                <a:solidFill>
                  <a:schemeClr val="tx1"/>
                </a:solidFill>
              </a:rPr>
              <a:t>……..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51547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55F6727-2DB0-58C3-F071-FE344BE4A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아무튼</a:t>
            </a:r>
            <a:r>
              <a:rPr lang="en-US" altLang="ko-KR" sz="1800" dirty="0">
                <a:solidFill>
                  <a:schemeClr val="tx1"/>
                </a:solidFill>
              </a:rPr>
              <a:t>,</a:t>
            </a:r>
            <a:r>
              <a:rPr lang="ko-KR" altLang="en-US" sz="1800" dirty="0">
                <a:solidFill>
                  <a:schemeClr val="tx1"/>
                </a:solidFill>
              </a:rPr>
              <a:t> 너가 놀면서 집안에 마구 흐트러지거나 망가진 장난감부터 온갖 물건들이 너에게 매우 화가 난 것 같아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그들이 너가 </a:t>
            </a:r>
            <a:r>
              <a:rPr lang="ko-KR" altLang="en-US" sz="1800" dirty="0" err="1">
                <a:solidFill>
                  <a:schemeClr val="tx1"/>
                </a:solidFill>
              </a:rPr>
              <a:t>방금전에</a:t>
            </a:r>
            <a:r>
              <a:rPr lang="ko-KR" altLang="en-US" sz="1800" dirty="0">
                <a:solidFill>
                  <a:schemeClr val="tx1"/>
                </a:solidFill>
              </a:rPr>
              <a:t> 거짓말을 </a:t>
            </a:r>
            <a:r>
              <a:rPr lang="ko-KR" altLang="en-US" sz="1800" dirty="0" err="1">
                <a:solidFill>
                  <a:schemeClr val="tx1"/>
                </a:solidFill>
              </a:rPr>
              <a:t>하는걸</a:t>
            </a:r>
            <a:r>
              <a:rPr lang="ko-KR" altLang="en-US" sz="1800" dirty="0">
                <a:solidFill>
                  <a:schemeClr val="tx1"/>
                </a:solidFill>
              </a:rPr>
              <a:t> 들은 시점에서 폭발해버리는 바람에 이런 일이 벌어진 것 같고</a:t>
            </a:r>
            <a:r>
              <a:rPr lang="en-US" altLang="ko-KR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616635-1B45-4166-E546-F6B69F6885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202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11C3F00-D54F-CC4F-5597-BDB4A61E8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근데 넌 멀쩡하네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78655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8CBC748-02E6-7786-8035-50CD6C59B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그야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난 너의 애착인형이라 너가 평소에 관리를 잘 해주었으니</a:t>
            </a:r>
            <a:r>
              <a:rPr lang="en-US" altLang="ko-KR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이번 일에서 피해간 것 같아</a:t>
            </a:r>
            <a:r>
              <a:rPr lang="en-US" altLang="ko-KR" sz="1800" dirty="0">
                <a:solidFill>
                  <a:schemeClr val="tx1"/>
                </a:solidFill>
              </a:rPr>
              <a:t>. </a:t>
            </a:r>
            <a:r>
              <a:rPr lang="ko-KR" altLang="en-US" sz="1800" dirty="0">
                <a:solidFill>
                  <a:schemeClr val="tx1"/>
                </a:solidFill>
              </a:rPr>
              <a:t>안 그랬으면 나도</a:t>
            </a:r>
            <a:r>
              <a:rPr lang="en-US" altLang="ko-KR" sz="1800" dirty="0">
                <a:solidFill>
                  <a:schemeClr val="tx1"/>
                </a:solidFill>
              </a:rPr>
              <a:t>…..</a:t>
            </a:r>
          </a:p>
          <a:p>
            <a:pPr marL="0" indent="0">
              <a:buNone/>
            </a:pPr>
            <a:endParaRPr lang="en-US" altLang="ko-KR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B0C08A-73EF-A600-3B3F-12F977DE00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6077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3C3970-DD24-A133-6DC7-55F7045D2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chemeClr val="tx1"/>
                </a:solidFill>
              </a:rPr>
              <a:t>으악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무서운 소리 </a:t>
            </a:r>
            <a:r>
              <a:rPr lang="ko-KR" altLang="en-US" sz="1800" dirty="0" err="1">
                <a:solidFill>
                  <a:schemeClr val="tx1"/>
                </a:solidFill>
              </a:rPr>
              <a:t>하지마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58987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C8C3339-5F7C-5276-D91F-A14AA1131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아무튼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이런 상황이니까 너의 몸이 원래대로 돌아오려면 엄마가 오기전에 너의 손으로 직접 청소를 하면서</a:t>
            </a:r>
            <a:endParaRPr lang="en-US" altLang="ko-K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집안을 깨끗이 청소해야 </a:t>
            </a:r>
            <a:r>
              <a:rPr lang="ko-KR" altLang="en-US" sz="1800" dirty="0" err="1">
                <a:solidFill>
                  <a:schemeClr val="tx1"/>
                </a:solidFill>
              </a:rPr>
              <a:t>할꺼야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물론 너에게 나쁜 감정을 품은 존재들은 너의 청소과정을 방해하겠지만</a:t>
            </a:r>
            <a:r>
              <a:rPr lang="en-US" altLang="ko-KR" sz="1800" dirty="0">
                <a:solidFill>
                  <a:schemeClr val="tx1"/>
                </a:solidFill>
              </a:rPr>
              <a:t>……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할 수 있겠어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endParaRPr lang="en-US" altLang="ko-KR" sz="1800" dirty="0">
              <a:solidFill>
                <a:schemeClr val="tx1"/>
              </a:solidFill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E09B4C-AD48-B3DF-380E-136AC7601F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51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11705D-166D-24BF-2B44-875A4192E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으음</a:t>
            </a:r>
            <a:r>
              <a:rPr lang="en-US" altLang="ko-KR" sz="1800" dirty="0">
                <a:solidFill>
                  <a:schemeClr val="tx1"/>
                </a:solidFill>
              </a:rPr>
              <a:t>……</a:t>
            </a:r>
            <a:r>
              <a:rPr lang="ko-KR" altLang="en-US" sz="1800" dirty="0">
                <a:solidFill>
                  <a:schemeClr val="tx1"/>
                </a:solidFill>
              </a:rPr>
              <a:t>무섭긴 하지만 그래도 해야지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  <a:p>
            <a:pPr marL="0" indent="0">
              <a:buNone/>
            </a:pPr>
            <a:r>
              <a:rPr lang="en-US" altLang="ko-KR" sz="1800" dirty="0">
                <a:solidFill>
                  <a:schemeClr val="tx1"/>
                </a:solidFill>
              </a:rPr>
              <a:t>(</a:t>
            </a:r>
            <a:r>
              <a:rPr lang="ko-KR" altLang="en-US" sz="1800" dirty="0">
                <a:solidFill>
                  <a:schemeClr val="tx1"/>
                </a:solidFill>
              </a:rPr>
              <a:t>이번에 </a:t>
            </a:r>
            <a:r>
              <a:rPr lang="ko-KR" altLang="en-US" sz="1800" dirty="0" err="1">
                <a:solidFill>
                  <a:schemeClr val="tx1"/>
                </a:solidFill>
              </a:rPr>
              <a:t>거짓말한것까지</a:t>
            </a:r>
            <a:r>
              <a:rPr lang="ko-KR" altLang="en-US" sz="1800" dirty="0">
                <a:solidFill>
                  <a:schemeClr val="tx1"/>
                </a:solidFill>
              </a:rPr>
              <a:t> 들키면 진짜 쫓겨날지도 몰라</a:t>
            </a:r>
            <a:r>
              <a:rPr lang="en-US" altLang="ko-KR" sz="1800" dirty="0">
                <a:solidFill>
                  <a:schemeClr val="tx1"/>
                </a:solidFill>
              </a:rPr>
              <a:t>!)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32190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4649D8A-EE46-1C1A-E3E3-02174B1EE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좋아</a:t>
            </a:r>
            <a:r>
              <a:rPr lang="en-US" altLang="ko-KR" sz="1800" dirty="0">
                <a:solidFill>
                  <a:schemeClr val="tx1"/>
                </a:solidFill>
              </a:rPr>
              <a:t>!, </a:t>
            </a:r>
            <a:r>
              <a:rPr lang="ko-KR" altLang="en-US" sz="1800" dirty="0">
                <a:solidFill>
                  <a:schemeClr val="tx1"/>
                </a:solidFill>
              </a:rPr>
              <a:t>그럼 내가 옆에서 도와줄 테니까 같이 청소 해보자고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7359E-7C39-1DBE-3123-060C755BDF7B}"/>
              </a:ext>
            </a:extLst>
          </p:cNvPr>
          <p:cNvSpPr/>
          <p:nvPr/>
        </p:nvSpPr>
        <p:spPr>
          <a:xfrm>
            <a:off x="921111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토토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59FE05-7D31-5D0B-36C2-31CB8836AD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434" y="3092747"/>
            <a:ext cx="1328723" cy="16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032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963370E-99C6-5D15-F7EC-73EB808AC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좋아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488E72-3F13-DE22-D3F4-0114F5D37C6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1759816"/>
            <a:ext cx="2743196" cy="3338368"/>
          </a:xfrm>
          <a:prstGeom prst="rect">
            <a:avLst/>
          </a:prstGeom>
        </p:spPr>
      </p:pic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0D2AC0-1FE6-A353-9278-D1CB8D4C0D5A}"/>
              </a:ext>
            </a:extLst>
          </p:cNvPr>
          <p:cNvSpPr/>
          <p:nvPr/>
        </p:nvSpPr>
        <p:spPr>
          <a:xfrm>
            <a:off x="302004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이세아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77717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D818F2D-BCCC-AA1B-9E03-F8DA68F384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2F5985-2F98-F121-2C9C-02BB7A6A665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그렇게 </a:t>
            </a:r>
            <a:r>
              <a:rPr lang="ko-KR" altLang="en-US" sz="1800" dirty="0" err="1">
                <a:solidFill>
                  <a:schemeClr val="tx1"/>
                </a:solidFill>
              </a:rPr>
              <a:t>세아와</a:t>
            </a:r>
            <a:r>
              <a:rPr lang="ko-KR" altLang="en-US" sz="1800" dirty="0">
                <a:solidFill>
                  <a:schemeClr val="tx1"/>
                </a:solidFill>
              </a:rPr>
              <a:t> 토토는 청소라는 이름의 기나긴 여정이 시작 되었답니다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AE9DB0DD-7EF7-28A3-2EE2-B3FD574CE5F5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30E519E-794C-86C9-8ED5-09BAEFC4BED4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2EF06E-1BA5-EC08-0687-24AAA595DE9F}"/>
              </a:ext>
            </a:extLst>
          </p:cNvPr>
          <p:cNvSpPr/>
          <p:nvPr/>
        </p:nvSpPr>
        <p:spPr>
          <a:xfrm>
            <a:off x="4724402" y="5098184"/>
            <a:ext cx="2743196" cy="446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해설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3269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FD9B9B4-296F-7540-3F48-EF1E5D4EC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등장 아이템 테이블</a:t>
            </a:r>
            <a:r>
              <a:rPr lang="en-US" altLang="ko-KR" sz="3200" dirty="0"/>
              <a:t>(</a:t>
            </a:r>
            <a:r>
              <a:rPr lang="ko-KR" altLang="en-US" sz="3200" dirty="0" err="1"/>
              <a:t>프로토타입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구현기준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A8CF737-7E7C-59D3-27BD-79675CFFB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374354"/>
              </p:ext>
            </p:extLst>
          </p:nvPr>
        </p:nvGraphicFramePr>
        <p:xfrm>
          <a:off x="555537" y="803555"/>
          <a:ext cx="11084654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7044">
                  <a:extLst>
                    <a:ext uri="{9D8B030D-6E8A-4147-A177-3AD203B41FA5}">
                      <a16:colId xmlns:a16="http://schemas.microsoft.com/office/drawing/2014/main" val="2708709838"/>
                    </a:ext>
                  </a:extLst>
                </a:gridCol>
                <a:gridCol w="3167044">
                  <a:extLst>
                    <a:ext uri="{9D8B030D-6E8A-4147-A177-3AD203B41FA5}">
                      <a16:colId xmlns:a16="http://schemas.microsoft.com/office/drawing/2014/main" val="269697902"/>
                    </a:ext>
                  </a:extLst>
                </a:gridCol>
                <a:gridCol w="4750566">
                  <a:extLst>
                    <a:ext uri="{9D8B030D-6E8A-4147-A177-3AD203B41FA5}">
                      <a16:colId xmlns:a16="http://schemas.microsoft.com/office/drawing/2014/main" val="3968738021"/>
                    </a:ext>
                  </a:extLst>
                </a:gridCol>
              </a:tblGrid>
              <a:tr h="18121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소비아이템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498084"/>
                  </a:ext>
                </a:extLst>
              </a:tr>
              <a:tr h="181218">
                <a:tc rowSpan="2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995286"/>
                  </a:ext>
                </a:extLst>
              </a:tr>
              <a:tr h="1812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사용시 라이프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회복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861434"/>
                  </a:ext>
                </a:extLst>
              </a:tr>
              <a:tr h="181218">
                <a:tc rowSpan="2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417464"/>
                  </a:ext>
                </a:extLst>
              </a:tr>
              <a:tr h="1812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초콜렛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사용시 라이프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회복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112568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CA8B76B-23C2-30EA-F6AB-397369914F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493226"/>
              </p:ext>
            </p:extLst>
          </p:nvPr>
        </p:nvGraphicFramePr>
        <p:xfrm>
          <a:off x="551809" y="2372296"/>
          <a:ext cx="11088382" cy="4358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0786">
                  <a:extLst>
                    <a:ext uri="{9D8B030D-6E8A-4147-A177-3AD203B41FA5}">
                      <a16:colId xmlns:a16="http://schemas.microsoft.com/office/drawing/2014/main" val="2708709838"/>
                    </a:ext>
                  </a:extLst>
                </a:gridCol>
                <a:gridCol w="3175432">
                  <a:extLst>
                    <a:ext uri="{9D8B030D-6E8A-4147-A177-3AD203B41FA5}">
                      <a16:colId xmlns:a16="http://schemas.microsoft.com/office/drawing/2014/main" val="269697902"/>
                    </a:ext>
                  </a:extLst>
                </a:gridCol>
                <a:gridCol w="4752164">
                  <a:extLst>
                    <a:ext uri="{9D8B030D-6E8A-4147-A177-3AD203B41FA5}">
                      <a16:colId xmlns:a16="http://schemas.microsoft.com/office/drawing/2014/main" val="3968738021"/>
                    </a:ext>
                  </a:extLst>
                </a:gridCol>
              </a:tblGrid>
              <a:tr h="363177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퀘스트 아이템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498084"/>
                  </a:ext>
                </a:extLst>
              </a:tr>
              <a:tr h="363177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995286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퍼즐조각</a:t>
                      </a:r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2 </a:t>
                      </a:r>
                      <a:r>
                        <a:rPr lang="ko-KR" altLang="en-US" sz="1200" dirty="0"/>
                        <a:t>필수 아이템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861434"/>
                  </a:ext>
                </a:extLst>
              </a:tr>
              <a:tr h="363177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417464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퍼즐조각</a:t>
                      </a:r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2 </a:t>
                      </a:r>
                      <a:r>
                        <a:rPr lang="ko-KR" altLang="en-US" sz="1200" dirty="0"/>
                        <a:t>필수 아이템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112568"/>
                  </a:ext>
                </a:extLst>
              </a:tr>
              <a:tr h="363177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90617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퍼즐조각</a:t>
                      </a:r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2 </a:t>
                      </a:r>
                      <a:r>
                        <a:rPr lang="ko-KR" altLang="en-US" sz="1200" dirty="0"/>
                        <a:t>필수 아이템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408792"/>
                  </a:ext>
                </a:extLst>
              </a:tr>
              <a:tr h="363177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899433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퍼즐조각</a:t>
                      </a:r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2 </a:t>
                      </a:r>
                      <a:r>
                        <a:rPr lang="ko-KR" altLang="en-US" sz="1200" dirty="0"/>
                        <a:t>필수 아이템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4859333"/>
                  </a:ext>
                </a:extLst>
              </a:tr>
              <a:tr h="363177">
                <a:tc rowSpan="3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사용효과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760222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방문열쇠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튜토리얼 스테이지 최종 클리어를 위해 필요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001249"/>
                  </a:ext>
                </a:extLst>
              </a:tr>
              <a:tr h="363177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습득경로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잊혀진 장난감 병정 퇴치 시 드랍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639951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426E5C9-5FD7-2648-A680-97FCD9D83C1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400" y="4180722"/>
            <a:ext cx="774980" cy="7749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225D13A-0D09-BCB5-18F5-0646F8E6242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76" y="2766485"/>
            <a:ext cx="984924" cy="66251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38D6D2-1035-7FA3-067E-29DD2ACD133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780" y="3435699"/>
            <a:ext cx="894220" cy="77498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F684D48-FF81-6556-4C41-9D23D667358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614" y="4955702"/>
            <a:ext cx="818551" cy="66251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2A7FF00-BCCC-1814-30D1-9A2437F82B3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047" y="5735152"/>
            <a:ext cx="1459684" cy="72984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FE25EC6-0ACA-89A2-CA94-DD89503F4FBF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072" y="1662159"/>
            <a:ext cx="1921078" cy="51299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7AE8D45-7328-C21B-CC8E-30A147ACB696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072" y="1122848"/>
            <a:ext cx="1587308" cy="43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4575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92C2D1-0DC3-966F-5BCD-3F987C427C61}"/>
              </a:ext>
            </a:extLst>
          </p:cNvPr>
          <p:cNvSpPr/>
          <p:nvPr/>
        </p:nvSpPr>
        <p:spPr>
          <a:xfrm>
            <a:off x="382555" y="289249"/>
            <a:ext cx="11625943" cy="62421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16F100-9C18-F47D-EFA1-90907D52ABB6}"/>
              </a:ext>
            </a:extLst>
          </p:cNvPr>
          <p:cNvSpPr txBox="1"/>
          <p:nvPr/>
        </p:nvSpPr>
        <p:spPr>
          <a:xfrm>
            <a:off x="3629607" y="2687216"/>
            <a:ext cx="51318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</a:rPr>
              <a:t>로딩화면 이후 게임시작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A93AA85-A95D-9409-2229-2D8FE3151EF8}"/>
              </a:ext>
            </a:extLst>
          </p:cNvPr>
          <p:cNvSpPr/>
          <p:nvPr/>
        </p:nvSpPr>
        <p:spPr>
          <a:xfrm>
            <a:off x="3036815" y="5830349"/>
            <a:ext cx="6199464" cy="701080"/>
          </a:xfrm>
          <a:prstGeom prst="roundRect">
            <a:avLst>
              <a:gd name="adj" fmla="val 41795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908D62A-25BA-96C7-02F5-23A9131C62DE}"/>
              </a:ext>
            </a:extLst>
          </p:cNvPr>
          <p:cNvSpPr/>
          <p:nvPr/>
        </p:nvSpPr>
        <p:spPr>
          <a:xfrm>
            <a:off x="3036815" y="5830349"/>
            <a:ext cx="4471332" cy="701080"/>
          </a:xfrm>
          <a:prstGeom prst="roundRect">
            <a:avLst>
              <a:gd name="adj" fmla="val 41795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559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4BB87A-3A2B-F18D-8D59-C94E5E467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496754"/>
              </p:ext>
            </p:extLst>
          </p:nvPr>
        </p:nvGraphicFramePr>
        <p:xfrm>
          <a:off x="1182847" y="1264950"/>
          <a:ext cx="9840285" cy="4028503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1. </a:t>
                      </a:r>
                      <a:r>
                        <a:rPr lang="ko-KR" altLang="en-US" dirty="0"/>
                        <a:t>뭐든지 뚝딱 아저씨를 구하러 가자</a:t>
                      </a:r>
                      <a:r>
                        <a:rPr lang="en-US" altLang="ko-KR" dirty="0"/>
                        <a:t>!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76844"/>
                  </a:ext>
                </a:extLst>
              </a:tr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830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146F7CE-6FA1-9678-DA24-1FC9078126C7}"/>
              </a:ext>
            </a:extLst>
          </p:cNvPr>
          <p:cNvSpPr/>
          <p:nvPr/>
        </p:nvSpPr>
        <p:spPr>
          <a:xfrm>
            <a:off x="1333849" y="1862356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1EC7EB-C785-22DC-34DB-570786450E08}"/>
              </a:ext>
            </a:extLst>
          </p:cNvPr>
          <p:cNvSpPr/>
          <p:nvPr/>
        </p:nvSpPr>
        <p:spPr>
          <a:xfrm>
            <a:off x="1333849" y="3800211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토토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세아의</a:t>
            </a:r>
            <a:r>
              <a:rPr lang="ko-KR" altLang="en-US" sz="1400" dirty="0"/>
              <a:t> 애착인형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FE03A9-7137-F036-25E4-037A1E691580}"/>
              </a:ext>
            </a:extLst>
          </p:cNvPr>
          <p:cNvSpPr/>
          <p:nvPr/>
        </p:nvSpPr>
        <p:spPr>
          <a:xfrm>
            <a:off x="1333849" y="4578289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클리어 보상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B539CB-D5CC-4634-B954-4A3DC2BC587F}"/>
              </a:ext>
            </a:extLst>
          </p:cNvPr>
          <p:cNvSpPr/>
          <p:nvPr/>
        </p:nvSpPr>
        <p:spPr>
          <a:xfrm>
            <a:off x="9857063" y="4874003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812EB5-2C51-16CC-51CA-76902DB3561A}"/>
              </a:ext>
            </a:extLst>
          </p:cNvPr>
          <p:cNvSpPr/>
          <p:nvPr/>
        </p:nvSpPr>
        <p:spPr>
          <a:xfrm>
            <a:off x="3145871" y="1862356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500" dirty="0" err="1"/>
              <a:t>세아야</a:t>
            </a:r>
            <a:r>
              <a:rPr lang="en-US" altLang="ko-KR" sz="1500" dirty="0"/>
              <a:t>! </a:t>
            </a:r>
            <a:r>
              <a:rPr lang="ko-KR" altLang="en-US" sz="1500" dirty="0"/>
              <a:t>앞으로</a:t>
            </a:r>
            <a:r>
              <a:rPr lang="en-US" altLang="ko-KR" sz="1500" dirty="0"/>
              <a:t> </a:t>
            </a:r>
            <a:r>
              <a:rPr lang="ko-KR" altLang="en-US" sz="1500" dirty="0"/>
              <a:t>이 난관을 </a:t>
            </a:r>
            <a:r>
              <a:rPr lang="ko-KR" altLang="en-US" sz="1500" dirty="0" err="1"/>
              <a:t>헤쳐나가기</a:t>
            </a:r>
            <a:r>
              <a:rPr lang="ko-KR" altLang="en-US" sz="1500" dirty="0"/>
              <a:t> 위해서는</a:t>
            </a: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ko-KR" altLang="en-US" sz="1500" dirty="0"/>
              <a:t>먼저 우리에게 도움을 줄 </a:t>
            </a:r>
            <a:r>
              <a:rPr lang="en-US" altLang="ko-KR" sz="1500" dirty="0"/>
              <a:t>NPC</a:t>
            </a:r>
            <a:r>
              <a:rPr lang="ko-KR" altLang="en-US" sz="1500" dirty="0"/>
              <a:t>부터 구해야 해</a:t>
            </a:r>
            <a:r>
              <a:rPr lang="en-US" altLang="ko-KR" sz="1500" dirty="0"/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내가 알기론 그 중 한 사람이 몬스터 </a:t>
            </a:r>
            <a:r>
              <a:rPr lang="ko-KR" altLang="en-US" sz="1500" dirty="0" err="1"/>
              <a:t>들한테</a:t>
            </a:r>
            <a:r>
              <a:rPr lang="ko-KR" altLang="en-US" sz="1500" dirty="0"/>
              <a:t> 책상 밑 </a:t>
            </a:r>
            <a:r>
              <a:rPr lang="ko-KR" altLang="en-US" sz="1500" dirty="0" err="1"/>
              <a:t>으로</a:t>
            </a:r>
            <a:r>
              <a:rPr lang="ko-KR" altLang="en-US" sz="1500" dirty="0"/>
              <a:t> 잡혀갔다고 하거든</a:t>
            </a:r>
            <a:r>
              <a:rPr lang="en-US" altLang="ko-KR" sz="1500" dirty="0"/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찾아서 구하도록 하자</a:t>
            </a:r>
            <a:r>
              <a:rPr lang="en-US" altLang="ko-KR" sz="1500" dirty="0"/>
              <a:t>! </a:t>
            </a:r>
            <a:r>
              <a:rPr lang="ko-KR" altLang="en-US" sz="1500" dirty="0"/>
              <a:t>나중에 너에게 큰 도움을 줄 지도 몰라</a:t>
            </a:r>
            <a:r>
              <a:rPr lang="en-US" altLang="ko-KR" sz="1500" dirty="0"/>
              <a:t>!</a:t>
            </a:r>
            <a:endParaRPr lang="ko-KR" altLang="en-US" sz="15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09EE70-B0AB-C245-5F46-412DDE83A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219" y="1932149"/>
            <a:ext cx="1328723" cy="169398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3294F0-58F8-63B5-192A-7D0F3991AEB8}"/>
              </a:ext>
            </a:extLst>
          </p:cNvPr>
          <p:cNvSpPr/>
          <p:nvPr/>
        </p:nvSpPr>
        <p:spPr>
          <a:xfrm>
            <a:off x="3145871" y="4578289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제한시간</a:t>
            </a:r>
            <a:r>
              <a:rPr lang="en-US" altLang="ko-KR" dirty="0"/>
              <a:t>00</a:t>
            </a:r>
            <a:r>
              <a:rPr lang="ko-KR" altLang="en-US" dirty="0"/>
              <a:t>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DB0C3B-9644-86A9-1CCF-B043C18C01E0}"/>
              </a:ext>
            </a:extLst>
          </p:cNvPr>
          <p:cNvSpPr/>
          <p:nvPr/>
        </p:nvSpPr>
        <p:spPr>
          <a:xfrm>
            <a:off x="5866000" y="4578289"/>
            <a:ext cx="1342239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사탕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FF0DB62-0673-F617-1868-03C2AFA8A587}"/>
              </a:ext>
            </a:extLst>
          </p:cNvPr>
          <p:cNvSpPr/>
          <p:nvPr/>
        </p:nvSpPr>
        <p:spPr>
          <a:xfrm>
            <a:off x="7666487" y="4578289"/>
            <a:ext cx="1732328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강화티켓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063F20FB-CFE9-C1EA-7B67-D5EC0742482E}"/>
              </a:ext>
            </a:extLst>
          </p:cNvPr>
          <p:cNvSpPr/>
          <p:nvPr/>
        </p:nvSpPr>
        <p:spPr>
          <a:xfrm rot="5400000">
            <a:off x="10406540" y="395436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1AD7B311-8B85-7D29-E8DF-FE9B2F662A81}"/>
              </a:ext>
            </a:extLst>
          </p:cNvPr>
          <p:cNvSpPr/>
          <p:nvPr/>
        </p:nvSpPr>
        <p:spPr>
          <a:xfrm rot="16200000" flipH="1">
            <a:off x="10008061" y="395436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18C2F7-66C2-5E9C-1F8C-785A0BD1AA4C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92123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924" y="978438"/>
            <a:ext cx="8137756" cy="265001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1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/>
        </p:nvGraphicFramePr>
        <p:xfrm>
          <a:off x="2030810" y="4180395"/>
          <a:ext cx="812800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1 :  </a:t>
                      </a:r>
                      <a:r>
                        <a:rPr lang="ko-KR" altLang="en-US" sz="1100" dirty="0"/>
                        <a:t>뭐든지 뚝딱 아저씨를 구하자</a:t>
                      </a:r>
                      <a:r>
                        <a:rPr lang="en-US" altLang="ko-KR" sz="1100" dirty="0"/>
                        <a:t>!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책상 밑 의자 안쪽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왜 구해야 하는가</a:t>
                      </a:r>
                      <a:r>
                        <a:rPr lang="en-US" altLang="ko-KR" sz="1100" dirty="0"/>
                        <a:t>?</a:t>
                      </a:r>
                      <a:endParaRPr lang="ko-KR" altLang="en-US" sz="1100" dirty="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앞으로의 여정에 도움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아이템 강화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을 줄 </a:t>
                      </a:r>
                      <a:r>
                        <a:rPr lang="en-US" altLang="ko-KR" sz="1100" dirty="0"/>
                        <a:t>NPC</a:t>
                      </a:r>
                      <a:r>
                        <a:rPr lang="ko-KR" altLang="en-US" sz="1100" dirty="0"/>
                        <a:t>이기 때문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0888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퀘스트 시작 시 책상 밑으로 이동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구출해야 하는 </a:t>
                      </a:r>
                      <a:r>
                        <a:rPr lang="en-US" altLang="ko-KR" sz="1100" dirty="0"/>
                        <a:t>NPC</a:t>
                      </a:r>
                      <a:r>
                        <a:rPr lang="ko-KR" altLang="en-US" sz="1100" dirty="0"/>
                        <a:t>는 몬스터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원거리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마리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한테 </a:t>
                      </a:r>
                      <a:r>
                        <a:rPr lang="ko-KR" altLang="en-US" sz="1100" dirty="0" err="1"/>
                        <a:t>잡혀있는</a:t>
                      </a:r>
                      <a:r>
                        <a:rPr lang="ko-KR" altLang="en-US" sz="1100" dirty="0"/>
                        <a:t> 상황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몬스터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마리를 물리치고 나서 </a:t>
                      </a:r>
                      <a:r>
                        <a:rPr lang="en-US" altLang="ko-KR" sz="1100" dirty="0"/>
                        <a:t>NPC</a:t>
                      </a:r>
                      <a:r>
                        <a:rPr lang="ko-KR" altLang="en-US" sz="1100" dirty="0"/>
                        <a:t>와 상호작용시 퀘스트 완료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8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아이템 강화티켓</a:t>
                      </a:r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</a:tbl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8FCA2081-FEA5-F3DF-E757-3CD868ED3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13" y="914697"/>
            <a:ext cx="2419998" cy="2847268"/>
          </a:xfrm>
          <a:prstGeom prst="rect">
            <a:avLst/>
          </a:prstGeom>
        </p:spPr>
      </p:pic>
      <p:sp>
        <p:nvSpPr>
          <p:cNvPr id="20" name="타원 19">
            <a:extLst>
              <a:ext uri="{FF2B5EF4-FFF2-40B4-BE49-F238E27FC236}">
                <a16:creationId xmlns:a16="http://schemas.microsoft.com/office/drawing/2014/main" id="{61CFB406-0EAE-495D-786A-6448047A3769}"/>
              </a:ext>
            </a:extLst>
          </p:cNvPr>
          <p:cNvSpPr/>
          <p:nvPr/>
        </p:nvSpPr>
        <p:spPr>
          <a:xfrm>
            <a:off x="352338" y="2360872"/>
            <a:ext cx="1678472" cy="137345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0B3F06D-0607-913B-4FD2-F178C348B05E}"/>
              </a:ext>
            </a:extLst>
          </p:cNvPr>
          <p:cNvCxnSpPr>
            <a:endCxn id="20" idx="6"/>
          </p:cNvCxnSpPr>
          <p:nvPr/>
        </p:nvCxnSpPr>
        <p:spPr>
          <a:xfrm flipH="1">
            <a:off x="2030810" y="2333233"/>
            <a:ext cx="4760688" cy="7143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구부러진 연결선 7"/>
          <p:cNvCxnSpPr/>
          <p:nvPr/>
        </p:nvCxnSpPr>
        <p:spPr>
          <a:xfrm rot="5400000">
            <a:off x="4634348" y="2639294"/>
            <a:ext cx="2227809" cy="2086493"/>
          </a:xfrm>
          <a:prstGeom prst="curvedConnector3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이등변 삼각형 9"/>
          <p:cNvSpPr/>
          <p:nvPr/>
        </p:nvSpPr>
        <p:spPr>
          <a:xfrm rot="811312">
            <a:off x="6570644" y="2427089"/>
            <a:ext cx="490451" cy="349131"/>
          </a:xfrm>
          <a:prstGeom prst="triangle">
            <a:avLst/>
          </a:prstGeom>
          <a:solidFill>
            <a:schemeClr val="accent2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490095" y="2748341"/>
            <a:ext cx="656706" cy="5985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>
            <a:stCxn id="11" idx="5"/>
          </p:cNvCxnSpPr>
          <p:nvPr/>
        </p:nvCxnSpPr>
        <p:spPr>
          <a:xfrm>
            <a:off x="8050629" y="3259206"/>
            <a:ext cx="2498222" cy="996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10341033" y="4339244"/>
            <a:ext cx="1687483" cy="665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게임시작 시 주인공이 있어야 할 위치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D32500B-5A11-F300-30BD-7CBB8E2C79A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77" y="3017304"/>
            <a:ext cx="311861" cy="48380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717" y="3206778"/>
            <a:ext cx="602717" cy="58866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599CB8C-6D98-B832-F171-15320DA7EECE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72" y="3268587"/>
            <a:ext cx="533459" cy="52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809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4BB87A-3A2B-F18D-8D59-C94E5E467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259206"/>
              </p:ext>
            </p:extLst>
          </p:nvPr>
        </p:nvGraphicFramePr>
        <p:xfrm>
          <a:off x="1258349" y="1273339"/>
          <a:ext cx="9840285" cy="4028503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1. </a:t>
                      </a:r>
                      <a:r>
                        <a:rPr lang="ko-KR" altLang="en-US" dirty="0"/>
                        <a:t>뭐든지 뚝딱 아저씨를 구하러 가자</a:t>
                      </a:r>
                      <a:r>
                        <a:rPr lang="en-US" altLang="ko-KR" dirty="0"/>
                        <a:t>! (</a:t>
                      </a:r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 err="1"/>
                        <a:t>클리어시</a:t>
                      </a:r>
                      <a:r>
                        <a:rPr lang="ko-KR" altLang="en-US" dirty="0"/>
                        <a:t> 출력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76844"/>
                  </a:ext>
                </a:extLst>
              </a:tr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830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146F7CE-6FA1-9678-DA24-1FC9078126C7}"/>
              </a:ext>
            </a:extLst>
          </p:cNvPr>
          <p:cNvSpPr/>
          <p:nvPr/>
        </p:nvSpPr>
        <p:spPr>
          <a:xfrm>
            <a:off x="1409351" y="1870745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1EC7EB-C785-22DC-34DB-570786450E08}"/>
              </a:ext>
            </a:extLst>
          </p:cNvPr>
          <p:cNvSpPr/>
          <p:nvPr/>
        </p:nvSpPr>
        <p:spPr>
          <a:xfrm>
            <a:off x="1409351" y="3808600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토토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세아의</a:t>
            </a:r>
            <a:r>
              <a:rPr lang="ko-KR" altLang="en-US" sz="1400" dirty="0"/>
              <a:t> 애착인형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FE03A9-7137-F036-25E4-037A1E691580}"/>
              </a:ext>
            </a:extLst>
          </p:cNvPr>
          <p:cNvSpPr/>
          <p:nvPr/>
        </p:nvSpPr>
        <p:spPr>
          <a:xfrm>
            <a:off x="1409351" y="4586678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클리어 보상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B539CB-D5CC-4634-B954-4A3DC2BC587F}"/>
              </a:ext>
            </a:extLst>
          </p:cNvPr>
          <p:cNvSpPr/>
          <p:nvPr/>
        </p:nvSpPr>
        <p:spPr>
          <a:xfrm>
            <a:off x="9932565" y="4882392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812EB5-2C51-16CC-51CA-76902DB3561A}"/>
              </a:ext>
            </a:extLst>
          </p:cNvPr>
          <p:cNvSpPr/>
          <p:nvPr/>
        </p:nvSpPr>
        <p:spPr>
          <a:xfrm>
            <a:off x="3221373" y="1870745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500" dirty="0"/>
              <a:t>잘 했어</a:t>
            </a:r>
            <a:r>
              <a:rPr lang="en-US" altLang="ko-KR" sz="1500" dirty="0"/>
              <a:t>! </a:t>
            </a:r>
            <a:r>
              <a:rPr lang="ko-KR" altLang="en-US" sz="1500" dirty="0"/>
              <a:t>난 너가 해낼 줄 알고 있었어</a:t>
            </a:r>
            <a:r>
              <a:rPr lang="en-US" altLang="ko-KR" sz="1500" dirty="0"/>
              <a:t>!  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아</a:t>
            </a:r>
            <a:r>
              <a:rPr lang="en-US" altLang="ko-KR" sz="1500" dirty="0"/>
              <a:t>, </a:t>
            </a:r>
            <a:r>
              <a:rPr lang="ko-KR" altLang="en-US" sz="1500" dirty="0"/>
              <a:t>방금 너가 구해준 뚝딱 아저씨가 있지</a:t>
            </a:r>
            <a:r>
              <a:rPr lang="en-US" altLang="ko-KR" sz="1500" dirty="0"/>
              <a:t>, </a:t>
            </a:r>
            <a:r>
              <a:rPr lang="ko-KR" altLang="en-US" sz="1500" dirty="0"/>
              <a:t>이걸 너 한테 전해달라는데</a:t>
            </a:r>
            <a:r>
              <a:rPr lang="en-US" altLang="ko-KR" sz="1500" dirty="0"/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이거 가지고서 자기한테 오면 뭔가 좋은 일이 있을 꺼 라나</a:t>
            </a:r>
            <a:r>
              <a:rPr lang="en-US" altLang="ko-KR" sz="1500" dirty="0"/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아무튼 이 기세로 쭉쭉 나가보자</a:t>
            </a:r>
            <a:r>
              <a:rPr lang="en-US" altLang="ko-KR" sz="1500" dirty="0"/>
              <a:t>! </a:t>
            </a:r>
            <a:r>
              <a:rPr lang="ko-KR" altLang="en-US" sz="1500" dirty="0" err="1"/>
              <a:t>세아야</a:t>
            </a:r>
            <a:r>
              <a:rPr lang="en-US" altLang="ko-KR" sz="1500" dirty="0"/>
              <a:t>!</a:t>
            </a:r>
            <a:endParaRPr lang="ko-KR" altLang="en-US" sz="15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09EE70-B0AB-C245-5F46-412DDE83A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21" y="1940538"/>
            <a:ext cx="1328723" cy="169398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3294F0-58F8-63B5-192A-7D0F3991AEB8}"/>
              </a:ext>
            </a:extLst>
          </p:cNvPr>
          <p:cNvSpPr/>
          <p:nvPr/>
        </p:nvSpPr>
        <p:spPr>
          <a:xfrm>
            <a:off x="3221373" y="4586678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제한시간</a:t>
            </a:r>
            <a:r>
              <a:rPr lang="en-US" altLang="ko-KR" dirty="0"/>
              <a:t>00</a:t>
            </a:r>
            <a:r>
              <a:rPr lang="ko-KR" altLang="en-US" dirty="0"/>
              <a:t>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DB0C3B-9644-86A9-1CCF-B043C18C01E0}"/>
              </a:ext>
            </a:extLst>
          </p:cNvPr>
          <p:cNvSpPr/>
          <p:nvPr/>
        </p:nvSpPr>
        <p:spPr>
          <a:xfrm>
            <a:off x="5941502" y="4586678"/>
            <a:ext cx="1342239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사탕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FF0DB62-0673-F617-1868-03C2AFA8A587}"/>
              </a:ext>
            </a:extLst>
          </p:cNvPr>
          <p:cNvSpPr/>
          <p:nvPr/>
        </p:nvSpPr>
        <p:spPr>
          <a:xfrm>
            <a:off x="7741989" y="4586678"/>
            <a:ext cx="1732328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강화티켓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2A767714-852D-5400-40BD-ADA59FD294E9}"/>
              </a:ext>
            </a:extLst>
          </p:cNvPr>
          <p:cNvSpPr/>
          <p:nvPr/>
        </p:nvSpPr>
        <p:spPr>
          <a:xfrm rot="5400000">
            <a:off x="10482042" y="396275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B192A542-826E-2790-3E0F-885D202A07F6}"/>
              </a:ext>
            </a:extLst>
          </p:cNvPr>
          <p:cNvSpPr/>
          <p:nvPr/>
        </p:nvSpPr>
        <p:spPr>
          <a:xfrm rot="16200000" flipH="1">
            <a:off x="10083563" y="396275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75EBCA-96BA-8B0F-84FF-9B2CDCA3456A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84934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4BB87A-3A2B-F18D-8D59-C94E5E467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693535"/>
              </p:ext>
            </p:extLst>
          </p:nvPr>
        </p:nvGraphicFramePr>
        <p:xfrm>
          <a:off x="1342238" y="1414748"/>
          <a:ext cx="9840285" cy="4028503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2. </a:t>
                      </a:r>
                      <a:r>
                        <a:rPr lang="ko-KR" altLang="en-US" dirty="0"/>
                        <a:t>흩어져 있는 퍼즐조각을 모아 </a:t>
                      </a:r>
                      <a:r>
                        <a:rPr lang="ko-KR" altLang="en-US" dirty="0" err="1"/>
                        <a:t>오르골상자를</a:t>
                      </a:r>
                      <a:r>
                        <a:rPr lang="ko-KR" altLang="en-US" dirty="0"/>
                        <a:t> 열자</a:t>
                      </a:r>
                      <a:r>
                        <a:rPr lang="en-US" altLang="ko-KR" dirty="0"/>
                        <a:t>!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76844"/>
                  </a:ext>
                </a:extLst>
              </a:tr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830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146F7CE-6FA1-9678-DA24-1FC9078126C7}"/>
              </a:ext>
            </a:extLst>
          </p:cNvPr>
          <p:cNvSpPr/>
          <p:nvPr/>
        </p:nvSpPr>
        <p:spPr>
          <a:xfrm>
            <a:off x="1493240" y="2012154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1EC7EB-C785-22DC-34DB-570786450E08}"/>
              </a:ext>
            </a:extLst>
          </p:cNvPr>
          <p:cNvSpPr/>
          <p:nvPr/>
        </p:nvSpPr>
        <p:spPr>
          <a:xfrm>
            <a:off x="1493240" y="3950009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토토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세아의</a:t>
            </a:r>
            <a:r>
              <a:rPr lang="ko-KR" altLang="en-US" sz="1400" dirty="0"/>
              <a:t> 애착인형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FE03A9-7137-F036-25E4-037A1E691580}"/>
              </a:ext>
            </a:extLst>
          </p:cNvPr>
          <p:cNvSpPr/>
          <p:nvPr/>
        </p:nvSpPr>
        <p:spPr>
          <a:xfrm>
            <a:off x="1493240" y="4728087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클리어 보상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B539CB-D5CC-4634-B954-4A3DC2BC587F}"/>
              </a:ext>
            </a:extLst>
          </p:cNvPr>
          <p:cNvSpPr/>
          <p:nvPr/>
        </p:nvSpPr>
        <p:spPr>
          <a:xfrm>
            <a:off x="10016454" y="5023801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812EB5-2C51-16CC-51CA-76902DB3561A}"/>
              </a:ext>
            </a:extLst>
          </p:cNvPr>
          <p:cNvSpPr/>
          <p:nvPr/>
        </p:nvSpPr>
        <p:spPr>
          <a:xfrm>
            <a:off x="3305262" y="2012154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500" dirty="0"/>
              <a:t>집을 어지럽히는 몬스터를 물리치고 </a:t>
            </a:r>
            <a:r>
              <a:rPr lang="en-US" altLang="ko-KR" sz="1500" dirty="0" err="1"/>
              <a:t>npc</a:t>
            </a:r>
            <a:r>
              <a:rPr lang="ko-KR" altLang="en-US" sz="1500" dirty="0"/>
              <a:t>를 구출하다니</a:t>
            </a:r>
            <a:r>
              <a:rPr lang="en-US" altLang="ko-KR" sz="1500" dirty="0"/>
              <a:t>, </a:t>
            </a:r>
            <a:r>
              <a:rPr lang="ko-KR" altLang="en-US" sz="1500" dirty="0"/>
              <a:t>이걸로 너도 청소에 한 걸음을</a:t>
            </a: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ko-KR" altLang="en-US" sz="1500" dirty="0"/>
              <a:t>내딛은 것 같아</a:t>
            </a:r>
            <a:r>
              <a:rPr lang="en-US" altLang="ko-KR" sz="1500" dirty="0"/>
              <a:t>, </a:t>
            </a:r>
            <a:r>
              <a:rPr lang="ko-KR" altLang="en-US" sz="1500" dirty="0"/>
              <a:t>하지만 너가 어지른 곳은 여기 뿐만이 아니니까</a:t>
            </a:r>
            <a:r>
              <a:rPr lang="en-US" altLang="ko-KR" sz="1500" dirty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어서 이 방에서</a:t>
            </a:r>
            <a:r>
              <a:rPr lang="en-US" altLang="ko-KR" sz="1500" dirty="0"/>
              <a:t> </a:t>
            </a:r>
            <a:r>
              <a:rPr lang="ko-KR" altLang="en-US" sz="1500" dirty="0"/>
              <a:t>나가야만 해</a:t>
            </a:r>
            <a:r>
              <a:rPr lang="en-US" altLang="ko-KR" sz="1500" dirty="0"/>
              <a:t>. </a:t>
            </a:r>
            <a:r>
              <a:rPr lang="ko-KR" altLang="en-US" sz="1500" dirty="0"/>
              <a:t>일단 여길 나가기 위한 방문 열쇠는 너가 평소에</a:t>
            </a: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ko-KR" altLang="en-US" sz="1500" dirty="0"/>
              <a:t>중요한 물건을 보관해두는 </a:t>
            </a:r>
            <a:r>
              <a:rPr lang="ko-KR" altLang="en-US" sz="1500" dirty="0" err="1"/>
              <a:t>오르골</a:t>
            </a:r>
            <a:r>
              <a:rPr lang="ko-KR" altLang="en-US" sz="1500" dirty="0"/>
              <a:t> 상자에 있으니까</a:t>
            </a:r>
            <a:r>
              <a:rPr lang="en-US" altLang="ko-KR" sz="1500" dirty="0"/>
              <a:t>, </a:t>
            </a:r>
            <a:r>
              <a:rPr lang="ko-KR" altLang="en-US" sz="1500" dirty="0"/>
              <a:t>그걸 열기위한 퍼즐조각을 모아보자</a:t>
            </a:r>
            <a:r>
              <a:rPr lang="en-US" altLang="ko-KR" sz="1500" dirty="0"/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뭐</a:t>
            </a:r>
            <a:r>
              <a:rPr lang="en-US" altLang="ko-KR" sz="1500" dirty="0"/>
              <a:t>? </a:t>
            </a:r>
            <a:r>
              <a:rPr lang="ko-KR" altLang="en-US" sz="1500" dirty="0"/>
              <a:t>그게 무슨 </a:t>
            </a:r>
            <a:r>
              <a:rPr lang="ko-KR" altLang="en-US" sz="1500" dirty="0" err="1"/>
              <a:t>청소냐고</a:t>
            </a:r>
            <a:r>
              <a:rPr lang="en-US" altLang="ko-KR" sz="1500" dirty="0"/>
              <a:t>? </a:t>
            </a:r>
            <a:r>
              <a:rPr lang="ko-KR" altLang="en-US" sz="1500" dirty="0"/>
              <a:t>무슨 소리야</a:t>
            </a:r>
            <a:r>
              <a:rPr lang="en-US" altLang="ko-KR" sz="1500" dirty="0"/>
              <a:t>?! </a:t>
            </a:r>
            <a:r>
              <a:rPr lang="ko-KR" altLang="en-US" sz="1500" dirty="0"/>
              <a:t>여기저기 흩어져 있는 물건을 한데 모아서</a:t>
            </a: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ko-KR" altLang="en-US" sz="1500" dirty="0"/>
              <a:t>제자리에 </a:t>
            </a:r>
            <a:r>
              <a:rPr lang="ko-KR" altLang="en-US" sz="1500" dirty="0" err="1"/>
              <a:t>놓는것도</a:t>
            </a:r>
            <a:r>
              <a:rPr lang="en-US" altLang="ko-KR" sz="1500" dirty="0"/>
              <a:t> </a:t>
            </a:r>
            <a:r>
              <a:rPr lang="ko-KR" altLang="en-US" sz="1500" dirty="0"/>
              <a:t>엄연히 청소야 청소</a:t>
            </a:r>
            <a:r>
              <a:rPr lang="en-US" altLang="ko-KR" sz="1500" dirty="0"/>
              <a:t>!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09EE70-B0AB-C245-5F46-412DDE83A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610" y="2081947"/>
            <a:ext cx="1328723" cy="169398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1AAF672-292A-60C4-F287-A04439F6178D}"/>
              </a:ext>
            </a:extLst>
          </p:cNvPr>
          <p:cNvSpPr/>
          <p:nvPr/>
        </p:nvSpPr>
        <p:spPr>
          <a:xfrm>
            <a:off x="3305262" y="4728087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제한시간</a:t>
            </a:r>
            <a:r>
              <a:rPr lang="en-US" altLang="ko-KR" dirty="0"/>
              <a:t>00</a:t>
            </a:r>
            <a:r>
              <a:rPr lang="ko-KR" altLang="en-US" dirty="0"/>
              <a:t>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3E480CF-9E87-7C73-97BA-95478FA78DA1}"/>
              </a:ext>
            </a:extLst>
          </p:cNvPr>
          <p:cNvSpPr/>
          <p:nvPr/>
        </p:nvSpPr>
        <p:spPr>
          <a:xfrm>
            <a:off x="5863904" y="4728087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초콜렛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01973948-C08F-34BD-0800-501A56B16D1F}"/>
              </a:ext>
            </a:extLst>
          </p:cNvPr>
          <p:cNvSpPr/>
          <p:nvPr/>
        </p:nvSpPr>
        <p:spPr>
          <a:xfrm rot="5400000">
            <a:off x="10565931" y="4104159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80EE6599-71D7-AAB5-EDA2-666D043BF032}"/>
              </a:ext>
            </a:extLst>
          </p:cNvPr>
          <p:cNvSpPr/>
          <p:nvPr/>
        </p:nvSpPr>
        <p:spPr>
          <a:xfrm rot="16200000" flipH="1">
            <a:off x="10167452" y="4104159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5771A68-9443-462D-6686-1D5D59639D1C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277378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703465"/>
              </p:ext>
            </p:extLst>
          </p:nvPr>
        </p:nvGraphicFramePr>
        <p:xfrm>
          <a:off x="2030809" y="5056556"/>
          <a:ext cx="8715487" cy="153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581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7262906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 :  </a:t>
                      </a:r>
                      <a:r>
                        <a:rPr lang="ko-KR" altLang="en-US" sz="1100" dirty="0"/>
                        <a:t>퍼즐상자의 퍼즐조각을 모아 </a:t>
                      </a:r>
                      <a:r>
                        <a:rPr lang="ko-KR" altLang="en-US" sz="1100" dirty="0" err="1"/>
                        <a:t>방문열쇠를</a:t>
                      </a:r>
                      <a:r>
                        <a:rPr lang="ko-KR" altLang="en-US" sz="1100" dirty="0"/>
                        <a:t> 획득하자</a:t>
                      </a:r>
                      <a:r>
                        <a:rPr lang="en-US" altLang="ko-KR" sz="1100" dirty="0"/>
                        <a:t>!</a:t>
                      </a:r>
                      <a:r>
                        <a:rPr lang="ko-KR" altLang="en-US" sz="1100" dirty="0"/>
                        <a:t> 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장난감상자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책장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베개 밑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뭐든지 뚝딱 아저씨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왜 찾아야 하는가</a:t>
                      </a:r>
                      <a:r>
                        <a:rPr lang="en-US" altLang="ko-KR" sz="1100" dirty="0"/>
                        <a:t>?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방을 빠져나가 스테이지를 클리어해야 하기 때문에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08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기획의도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각 스테이지의 구분을 위해 </a:t>
                      </a:r>
                      <a:r>
                        <a:rPr lang="ko-KR" altLang="en-US" sz="1100" dirty="0" err="1"/>
                        <a:t>미션클리어</a:t>
                      </a:r>
                      <a:r>
                        <a:rPr lang="ko-KR" altLang="en-US" sz="1100" dirty="0"/>
                        <a:t> 장면을 방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공간</a:t>
                      </a:r>
                      <a:r>
                        <a:rPr lang="en-US" altLang="ko-KR" sz="1100" dirty="0"/>
                        <a:t>=</a:t>
                      </a:r>
                      <a:r>
                        <a:rPr lang="ko-KR" altLang="en-US" sz="1100" dirty="0"/>
                        <a:t>스테이지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탈출에 개입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스토리 맥락상 방 곳곳에 흩어져 있는 퍼즐조각을 모아 한데 모으는 행동도 </a:t>
                      </a:r>
                      <a:r>
                        <a:rPr lang="en-US" altLang="ko-KR" sz="1100" dirty="0"/>
                        <a:t>‘</a:t>
                      </a:r>
                      <a:r>
                        <a:rPr lang="ko-KR" altLang="en-US" sz="1100" dirty="0"/>
                        <a:t>정리</a:t>
                      </a:r>
                      <a:r>
                        <a:rPr lang="en-US" altLang="ko-KR" sz="1100" dirty="0"/>
                        <a:t>’</a:t>
                      </a:r>
                      <a:r>
                        <a:rPr lang="ko-KR" altLang="en-US" sz="1100" dirty="0"/>
                        <a:t>라는 개념에 포함되기 때문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9619969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809" y="1064030"/>
            <a:ext cx="8715487" cy="393192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6563887" y="2724158"/>
            <a:ext cx="532015" cy="4904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5095701" y="2784764"/>
            <a:ext cx="532015" cy="4904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649287" y="3749041"/>
            <a:ext cx="532015" cy="4904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D32500B-5A11-F300-30BD-7CBB8E2C79A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099" y="2784764"/>
            <a:ext cx="305591" cy="474078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6982690" y="2950341"/>
            <a:ext cx="532015" cy="4904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7095902" y="1640049"/>
            <a:ext cx="1781495" cy="12333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8877397" y="1305098"/>
            <a:ext cx="1820488" cy="12860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/>
              <a:t>아이템강화</a:t>
            </a:r>
            <a:r>
              <a:rPr lang="ko-KR" altLang="en-US" sz="1400" dirty="0"/>
              <a:t> </a:t>
            </a:r>
            <a:r>
              <a:rPr lang="en-US" altLang="ko-KR" sz="1400" dirty="0"/>
              <a:t>NPC</a:t>
            </a:r>
            <a:r>
              <a:rPr lang="ko-KR" altLang="en-US" sz="1400" dirty="0"/>
              <a:t>는 미션</a:t>
            </a:r>
            <a:r>
              <a:rPr lang="en-US" altLang="ko-KR" sz="1400" dirty="0"/>
              <a:t>1</a:t>
            </a:r>
            <a:r>
              <a:rPr lang="ko-KR" altLang="en-US" sz="1400" dirty="0" err="1"/>
              <a:t>클리어</a:t>
            </a:r>
            <a:r>
              <a:rPr lang="ko-KR" altLang="en-US" sz="1400" dirty="0"/>
              <a:t> 이후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장난감상자</a:t>
            </a:r>
            <a:r>
              <a:rPr lang="en-US" altLang="ko-KR" sz="1400" dirty="0"/>
              <a:t>1 </a:t>
            </a:r>
            <a:r>
              <a:rPr lang="ko-KR" altLang="en-US" sz="1400" dirty="0"/>
              <a:t>옆으로 이동되어 있음</a:t>
            </a:r>
          </a:p>
        </p:txBody>
      </p:sp>
    </p:spTree>
    <p:extLst>
      <p:ext uri="{BB962C8B-B14F-4D97-AF65-F5344CB8AC3E}">
        <p14:creationId xmlns:p14="http://schemas.microsoft.com/office/powerpoint/2010/main" val="409525535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067" y="625980"/>
            <a:ext cx="8715487" cy="393192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2-1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/>
        </p:nvGraphicFramePr>
        <p:xfrm>
          <a:off x="2030810" y="4557900"/>
          <a:ext cx="812800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2-1 : </a:t>
                      </a:r>
                      <a:r>
                        <a:rPr lang="ko-KR" altLang="en-US" sz="1100" dirty="0"/>
                        <a:t>퍼즐조각을 획득하자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장난감 상자 밑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장난감상자 앞으로 이동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장난감상자에 가까이 붙으면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상자가 반짝거리는데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이때 상호작용키 누르면 됨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상호작용 누르는 순간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퍼즐조각</a:t>
                      </a:r>
                      <a:r>
                        <a:rPr lang="en-US" altLang="ko-KR" sz="1100" dirty="0"/>
                        <a:t>1 </a:t>
                      </a:r>
                      <a:r>
                        <a:rPr lang="ko-KR" altLang="en-US" sz="1100" dirty="0"/>
                        <a:t>입수</a:t>
                      </a:r>
                      <a:r>
                        <a:rPr lang="en-US" altLang="ko-KR" sz="1100" dirty="0"/>
                        <a:t> 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8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</a:tbl>
          </a:graphicData>
        </a:graphic>
      </p:graphicFrame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A18053C-955B-3E6D-C62E-598AAA950188}"/>
              </a:ext>
            </a:extLst>
          </p:cNvPr>
          <p:cNvCxnSpPr>
            <a:cxnSpLocks/>
          </p:cNvCxnSpPr>
          <p:nvPr/>
        </p:nvCxnSpPr>
        <p:spPr>
          <a:xfrm flipV="1">
            <a:off x="4546833" y="2801389"/>
            <a:ext cx="2302854" cy="23830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6608946" y="2436159"/>
            <a:ext cx="656706" cy="598516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80940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CF5D973-0D12-9321-6FC8-00B2056E4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259" y="1173185"/>
            <a:ext cx="9927774" cy="26864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2-2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58589"/>
              </p:ext>
            </p:extLst>
          </p:nvPr>
        </p:nvGraphicFramePr>
        <p:xfrm>
          <a:off x="1390259" y="4180395"/>
          <a:ext cx="992777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629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2-2 :    </a:t>
                      </a:r>
                      <a:r>
                        <a:rPr lang="ko-KR" altLang="en-US" sz="1100" dirty="0"/>
                        <a:t>퍼즐조각을 획득하자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베개 밑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침대 옆에 놓여있는 계단에 </a:t>
                      </a:r>
                      <a:r>
                        <a:rPr lang="ko-KR" altLang="en-US" sz="1100" dirty="0" err="1"/>
                        <a:t>다가감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계단의 끝까지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올라가 점프를 하여 침대위로 올라감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침대위의 몬스터 들을 물리친 뒤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베개에 가까이 붙으면 빛이 나는데 이때 상호작용키 누르면 퍼즐조각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입수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8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</a:tbl>
          </a:graphicData>
        </a:graphic>
      </p:graphicFrame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A18053C-955B-3E6D-C62E-598AAA950188}"/>
              </a:ext>
            </a:extLst>
          </p:cNvPr>
          <p:cNvCxnSpPr>
            <a:cxnSpLocks/>
          </p:cNvCxnSpPr>
          <p:nvPr/>
        </p:nvCxnSpPr>
        <p:spPr>
          <a:xfrm flipV="1">
            <a:off x="6690049" y="3004172"/>
            <a:ext cx="2026112" cy="19636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943BF5BF-1F1B-BD65-A7E2-1AAC757A0710}"/>
              </a:ext>
            </a:extLst>
          </p:cNvPr>
          <p:cNvSpPr/>
          <p:nvPr/>
        </p:nvSpPr>
        <p:spPr>
          <a:xfrm>
            <a:off x="2338775" y="1492692"/>
            <a:ext cx="1390817" cy="985454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BF747264-EB10-D49F-E9B7-DB21157951C3}"/>
              </a:ext>
            </a:extLst>
          </p:cNvPr>
          <p:cNvCxnSpPr>
            <a:cxnSpLocks/>
            <a:endCxn id="19" idx="2"/>
          </p:cNvCxnSpPr>
          <p:nvPr/>
        </p:nvCxnSpPr>
        <p:spPr>
          <a:xfrm rot="16200000" flipV="1">
            <a:off x="815665" y="3508530"/>
            <a:ext cx="3819763" cy="773541"/>
          </a:xfrm>
          <a:prstGeom prst="curvedConnector4">
            <a:avLst>
              <a:gd name="adj1" fmla="val 43550"/>
              <a:gd name="adj2" fmla="val 12955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3C83E208-50EE-7750-DF6C-09341A3F6FD5}"/>
              </a:ext>
            </a:extLst>
          </p:cNvPr>
          <p:cNvSpPr/>
          <p:nvPr/>
        </p:nvSpPr>
        <p:spPr>
          <a:xfrm>
            <a:off x="8538919" y="1925460"/>
            <a:ext cx="1678472" cy="137345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3E1FE07A-7F68-2347-02DB-99E0CA172C07}"/>
              </a:ext>
            </a:extLst>
          </p:cNvPr>
          <p:cNvCxnSpPr>
            <a:cxnSpLocks/>
          </p:cNvCxnSpPr>
          <p:nvPr/>
        </p:nvCxnSpPr>
        <p:spPr>
          <a:xfrm rot="16200000" flipH="1">
            <a:off x="9186272" y="2232439"/>
            <a:ext cx="421247" cy="912660"/>
          </a:xfrm>
          <a:prstGeom prst="bentConnector3">
            <a:avLst>
              <a:gd name="adj1" fmla="val 154267"/>
            </a:avLst>
          </a:prstGeom>
          <a:ln w="28575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B97AA24-99FE-C61E-C69A-87D5ED6307A4}"/>
              </a:ext>
            </a:extLst>
          </p:cNvPr>
          <p:cNvCxnSpPr/>
          <p:nvPr/>
        </p:nvCxnSpPr>
        <p:spPr>
          <a:xfrm flipH="1">
            <a:off x="9378155" y="3145872"/>
            <a:ext cx="18740" cy="218952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DC21907-4B35-AFBE-E5FE-FD4715ED05A4}"/>
              </a:ext>
            </a:extLst>
          </p:cNvPr>
          <p:cNvCxnSpPr>
            <a:cxnSpLocks/>
          </p:cNvCxnSpPr>
          <p:nvPr/>
        </p:nvCxnSpPr>
        <p:spPr>
          <a:xfrm>
            <a:off x="9396895" y="3145872"/>
            <a:ext cx="828148" cy="256077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0902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2-3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/>
        </p:nvGraphicFramePr>
        <p:xfrm>
          <a:off x="1390259" y="4180395"/>
          <a:ext cx="992777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629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654629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2-3 : </a:t>
                      </a:r>
                      <a:r>
                        <a:rPr lang="ko-KR" altLang="en-US" sz="1100" dirty="0"/>
                        <a:t>퍼즐조각을 획득하자</a:t>
                      </a:r>
                      <a:r>
                        <a:rPr lang="en-US" altLang="ko-KR" sz="1100" dirty="0"/>
                        <a:t>!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책장 밑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책장으로 이동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책장의 맨 </a:t>
                      </a:r>
                      <a:r>
                        <a:rPr lang="ko-KR" altLang="en-US" sz="1100" dirty="0" err="1"/>
                        <a:t>밑칸</a:t>
                      </a:r>
                      <a:r>
                        <a:rPr lang="ko-KR" altLang="en-US" sz="1100" dirty="0"/>
                        <a:t> 쪽 책들과 접촉하다가 퍼즐조각이 </a:t>
                      </a:r>
                      <a:r>
                        <a:rPr lang="ko-KR" altLang="en-US" sz="1100" dirty="0" err="1"/>
                        <a:t>숨겨져있는</a:t>
                      </a:r>
                      <a:r>
                        <a:rPr lang="ko-KR" altLang="en-US" sz="1100" dirty="0"/>
                        <a:t> 책에 닿으면 책이 빛나는데 상호작용 키를 누름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상호작용키를 누르면 화면 </a:t>
                      </a:r>
                      <a:r>
                        <a:rPr lang="ko-KR" altLang="en-US" sz="1100" dirty="0" err="1"/>
                        <a:t>페이드</a:t>
                      </a:r>
                      <a:r>
                        <a:rPr lang="ko-KR" altLang="en-US" sz="1100" dirty="0"/>
                        <a:t> 아웃 후 주인공 앞에 책이 펼쳐져 있고 책사이에 퍼즐조각</a:t>
                      </a:r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이 있는데 이를 입수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8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542E1959-5464-C2D5-9B71-065078B42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259" y="1131778"/>
            <a:ext cx="9927774" cy="247684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A18053C-955B-3E6D-C62E-598AAA950188}"/>
              </a:ext>
            </a:extLst>
          </p:cNvPr>
          <p:cNvCxnSpPr>
            <a:cxnSpLocks/>
            <a:endCxn id="22" idx="4"/>
          </p:cNvCxnSpPr>
          <p:nvPr/>
        </p:nvCxnSpPr>
        <p:spPr>
          <a:xfrm flipH="1" flipV="1">
            <a:off x="4370664" y="2786590"/>
            <a:ext cx="2617365" cy="2448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43388A13-B046-1E50-4E64-8AE1681DC4D6}"/>
              </a:ext>
            </a:extLst>
          </p:cNvPr>
          <p:cNvSpPr/>
          <p:nvPr/>
        </p:nvSpPr>
        <p:spPr>
          <a:xfrm>
            <a:off x="3582099" y="2088503"/>
            <a:ext cx="1577130" cy="698087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0063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72" y="1079698"/>
            <a:ext cx="4368166" cy="4165904"/>
          </a:xfrm>
          <a:prstGeom prst="rect">
            <a:avLst/>
          </a:prstGeom>
        </p:spPr>
      </p:pic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03760"/>
              </p:ext>
            </p:extLst>
          </p:nvPr>
        </p:nvGraphicFramePr>
        <p:xfrm>
          <a:off x="5637402" y="1227168"/>
          <a:ext cx="6417576" cy="5171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9596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1069596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069596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069596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069596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069596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843798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2-4 : </a:t>
                      </a:r>
                      <a:r>
                        <a:rPr lang="ko-KR" altLang="en-US" sz="1100" dirty="0"/>
                        <a:t>퍼즐조각을 획득하자</a:t>
                      </a:r>
                      <a:r>
                        <a:rPr lang="en-US" altLang="ko-KR" sz="1100" dirty="0"/>
                        <a:t>!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8437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뭐든지 뚝딱 아저씨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클리어 이후 책장 옆으로 이동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84379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1 </a:t>
                      </a:r>
                      <a:r>
                        <a:rPr lang="ko-KR" altLang="en-US" sz="1100" dirty="0"/>
                        <a:t>이후 이동한 </a:t>
                      </a:r>
                      <a:r>
                        <a:rPr lang="en-US" altLang="ko-KR" sz="1100" dirty="0"/>
                        <a:t>NPC</a:t>
                      </a:r>
                      <a:r>
                        <a:rPr lang="ko-KR" altLang="en-US" sz="1100" dirty="0"/>
                        <a:t>를 찾음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1028471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해당 </a:t>
                      </a:r>
                      <a:r>
                        <a:rPr lang="en-US" altLang="ko-KR" sz="1100" dirty="0"/>
                        <a:t>NPC</a:t>
                      </a:r>
                      <a:r>
                        <a:rPr lang="ko-KR" altLang="en-US" sz="1100" dirty="0"/>
                        <a:t>와 상호작용 하여 장비아이템을 강화하면 퍼즐조각</a:t>
                      </a:r>
                      <a:r>
                        <a:rPr lang="en-US" altLang="ko-KR" sz="1100" dirty="0"/>
                        <a:t>4 </a:t>
                      </a:r>
                      <a:r>
                        <a:rPr lang="ko-KR" altLang="en-US" sz="1100" dirty="0"/>
                        <a:t>입수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    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이때 </a:t>
                      </a:r>
                      <a:r>
                        <a:rPr lang="ko-KR" altLang="en-US" sz="1100" dirty="0" err="1"/>
                        <a:t>강화시</a:t>
                      </a:r>
                      <a:r>
                        <a:rPr lang="ko-KR" altLang="en-US" sz="1100" dirty="0"/>
                        <a:t> 필요한 아이템인 강화티켓은 미션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클리어 이후 획득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422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  <a:tr h="8437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기획의도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1" dirty="0"/>
                        <a:t>튜토리얼은 말 그대로 이 게임에 전체적으로 어떤 요소가 있는지 </a:t>
                      </a:r>
                      <a:endParaRPr lang="en-US" altLang="ko-KR" sz="1200" b="1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1" dirty="0"/>
                        <a:t>     (</a:t>
                      </a:r>
                      <a:r>
                        <a:rPr lang="ko-KR" altLang="en-US" sz="1200" b="1" dirty="0"/>
                        <a:t>프로토타입 및 볼륨 상관없이</a:t>
                      </a:r>
                      <a:r>
                        <a:rPr lang="en-US" altLang="ko-KR" sz="1200" b="1" dirty="0"/>
                        <a:t>)</a:t>
                      </a:r>
                      <a:r>
                        <a:rPr lang="ko-KR" altLang="en-US" sz="1200" b="1" dirty="0"/>
                        <a:t>보여주기 위해</a:t>
                      </a:r>
                      <a:endParaRPr lang="en-US" altLang="ko-KR" sz="1200" b="1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1" dirty="0"/>
                        <a:t>2. </a:t>
                      </a:r>
                      <a:r>
                        <a:rPr lang="ko-KR" altLang="en-US" sz="1200" b="1" dirty="0"/>
                        <a:t>스토리적으로도 주인공이 게임내내 같은 장비만을 이용해 진행하는</a:t>
                      </a:r>
                      <a:endParaRPr lang="en-US" altLang="ko-KR" sz="1200" b="1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1" dirty="0"/>
                        <a:t>   </a:t>
                      </a:r>
                      <a:r>
                        <a:rPr lang="ko-KR" altLang="en-US" sz="1200" b="1" dirty="0"/>
                        <a:t>것보다 더 좋은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더 다양한 청소도구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장비</a:t>
                      </a:r>
                      <a:r>
                        <a:rPr lang="en-US" altLang="ko-KR" sz="1200" b="1" dirty="0"/>
                        <a:t>)</a:t>
                      </a:r>
                      <a:r>
                        <a:rPr lang="ko-KR" altLang="en-US" sz="1200" b="1" dirty="0"/>
                        <a:t>를 활용해 청소를 더 수월하게   </a:t>
                      </a:r>
                      <a:endParaRPr lang="en-US" altLang="ko-KR" sz="1200" b="1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1" dirty="0"/>
                        <a:t>   </a:t>
                      </a:r>
                      <a:r>
                        <a:rPr lang="ko-KR" altLang="en-US" sz="1200" b="1" dirty="0"/>
                        <a:t>할 수 있다라는 성취감을 게임에서 </a:t>
                      </a:r>
                      <a:r>
                        <a:rPr lang="en-US" altLang="ko-KR" sz="1200" b="1" dirty="0"/>
                        <a:t>‘</a:t>
                      </a:r>
                      <a:r>
                        <a:rPr lang="ko-KR" altLang="en-US" sz="1200" b="1" dirty="0"/>
                        <a:t>장비강화</a:t>
                      </a:r>
                      <a:r>
                        <a:rPr lang="en-US" altLang="ko-KR" sz="1200" b="1" dirty="0"/>
                        <a:t>’</a:t>
                      </a:r>
                      <a:r>
                        <a:rPr lang="ko-KR" altLang="en-US" sz="1200" b="1" dirty="0"/>
                        <a:t>라는 요소를 통해 보여주고 </a:t>
                      </a:r>
                      <a:endParaRPr lang="en-US" altLang="ko-KR" sz="1200" b="1" dirty="0"/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1" dirty="0"/>
                        <a:t>   </a:t>
                      </a:r>
                      <a:r>
                        <a:rPr lang="ko-KR" altLang="en-US" sz="1200" b="1" dirty="0"/>
                        <a:t>싶기 때문에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1260903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2-4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A18053C-955B-3E6D-C62E-598AAA950188}"/>
              </a:ext>
            </a:extLst>
          </p:cNvPr>
          <p:cNvCxnSpPr>
            <a:cxnSpLocks/>
          </p:cNvCxnSpPr>
          <p:nvPr/>
        </p:nvCxnSpPr>
        <p:spPr>
          <a:xfrm flipH="1">
            <a:off x="3511985" y="1820411"/>
            <a:ext cx="2918507" cy="1342239"/>
          </a:xfrm>
          <a:prstGeom prst="straightConnector1">
            <a:avLst/>
          </a:prstGeom>
          <a:ln w="12700">
            <a:solidFill>
              <a:srgbClr val="C00000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43388A13-B046-1E50-4E64-8AE1681DC4D6}"/>
              </a:ext>
            </a:extLst>
          </p:cNvPr>
          <p:cNvSpPr/>
          <p:nvPr/>
        </p:nvSpPr>
        <p:spPr>
          <a:xfrm>
            <a:off x="2751822" y="2844359"/>
            <a:ext cx="760163" cy="69808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D32500B-5A11-F300-30BD-7CBB8E2C79A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702" y="2977884"/>
            <a:ext cx="238201" cy="369532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597700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43ADD88-4609-1E58-84B7-CBCBF381A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각 미션 특징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F825E61-073E-83D4-F0C3-2DB21E583D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540075"/>
              </p:ext>
            </p:extLst>
          </p:nvPr>
        </p:nvGraphicFramePr>
        <p:xfrm>
          <a:off x="193350" y="877078"/>
          <a:ext cx="10405707" cy="4785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05707">
                  <a:extLst>
                    <a:ext uri="{9D8B030D-6E8A-4147-A177-3AD203B41FA5}">
                      <a16:colId xmlns:a16="http://schemas.microsoft.com/office/drawing/2014/main" val="2754187772"/>
                    </a:ext>
                  </a:extLst>
                </a:gridCol>
              </a:tblGrid>
              <a:tr h="3359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1. </a:t>
                      </a:r>
                      <a:r>
                        <a:rPr lang="ko-KR" altLang="en-US" dirty="0"/>
                        <a:t>본게임은 아케이드의 방식에 따라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진행 방향은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방향 진행으로 주어진 퀘스트로 이루어져 있다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412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2. </a:t>
                      </a:r>
                      <a:r>
                        <a:rPr lang="ko-KR" altLang="en-US" dirty="0"/>
                        <a:t>주어진 퀘스트 외 다른 지역을 마음대로 </a:t>
                      </a:r>
                      <a:r>
                        <a:rPr lang="ko-KR" altLang="en-US" dirty="0" err="1"/>
                        <a:t>다니는것은</a:t>
                      </a:r>
                      <a:r>
                        <a:rPr lang="ko-KR" altLang="en-US" dirty="0"/>
                        <a:t> 불가능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    EX. </a:t>
                      </a:r>
                      <a:r>
                        <a:rPr lang="ko-KR" altLang="en-US" dirty="0"/>
                        <a:t>미션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을 하는 상황에서 </a:t>
                      </a:r>
                      <a:r>
                        <a:rPr lang="ko-KR" altLang="en-US" dirty="0" err="1"/>
                        <a:t>침대위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의자위로 올라가는 것은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상호작용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 불가능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         </a:t>
                      </a:r>
                      <a:r>
                        <a:rPr lang="ko-KR" altLang="en-US" dirty="0"/>
                        <a:t>미션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를 하는 상황에서만 침대 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의자위로 올라가는 기능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상호작용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이 해금된다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244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3. </a:t>
                      </a:r>
                      <a:r>
                        <a:rPr lang="ko-KR" altLang="en-US" b="1" dirty="0"/>
                        <a:t>각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미션시간은 </a:t>
                      </a:r>
                      <a:r>
                        <a:rPr lang="ko-KR" altLang="en-US" b="1" dirty="0" err="1"/>
                        <a:t>시작시</a:t>
                      </a:r>
                      <a:r>
                        <a:rPr lang="ko-KR" altLang="en-US" b="1" dirty="0"/>
                        <a:t> 최대한 짧게 주어질 것</a:t>
                      </a:r>
                      <a:r>
                        <a:rPr lang="en-US" altLang="ko-KR" b="1" dirty="0"/>
                        <a:t>!(</a:t>
                      </a:r>
                      <a:r>
                        <a:rPr lang="ko-KR" altLang="en-US" b="1" dirty="0"/>
                        <a:t>짧은 호흡으로 인한 플레이 긴장감 부여</a:t>
                      </a:r>
                      <a:r>
                        <a:rPr lang="en-US" altLang="ko-KR" b="1" dirty="0"/>
                        <a:t>)</a:t>
                      </a:r>
                    </a:p>
                    <a:p>
                      <a:pPr latinLnBrk="1"/>
                      <a:r>
                        <a:rPr lang="en-US" altLang="ko-KR" b="1" dirty="0"/>
                        <a:t>   </a:t>
                      </a:r>
                      <a:r>
                        <a:rPr lang="ko-KR" altLang="en-US" b="1" dirty="0"/>
                        <a:t>이로 하여금 플레이어는 미션에 집중할 수 있다</a:t>
                      </a:r>
                      <a:r>
                        <a:rPr lang="en-US" altLang="ko-KR" b="1" dirty="0"/>
                        <a:t>.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95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4. </a:t>
                      </a:r>
                      <a:r>
                        <a:rPr lang="ko-KR" altLang="en-US" dirty="0"/>
                        <a:t>튜토리얼 스테이지 기준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단계 미션의 예시로</a:t>
                      </a:r>
                      <a:r>
                        <a:rPr lang="en-US" altLang="ko-KR" dirty="0"/>
                        <a:t>……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276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</a:t>
                      </a:r>
                      <a:r>
                        <a:rPr lang="ko-KR" altLang="en-US" dirty="0" err="1"/>
                        <a:t>장난감상자밑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장난감상자 밟고 침대위로 올라가 </a:t>
                      </a:r>
                      <a:r>
                        <a:rPr lang="ko-KR" altLang="en-US" dirty="0" err="1"/>
                        <a:t>배게밑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세트</a:t>
                      </a:r>
                      <a:r>
                        <a:rPr lang="en-US" altLang="ko-KR" dirty="0"/>
                        <a:t>)-&gt;</a:t>
                      </a:r>
                      <a:r>
                        <a:rPr lang="ko-KR" altLang="en-US" dirty="0"/>
                        <a:t>책장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강화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9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강화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책장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 err="1"/>
                        <a:t>장난감상자밑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장난감상자 밟고 침대위로 올라가 </a:t>
                      </a:r>
                      <a:r>
                        <a:rPr lang="ko-KR" altLang="en-US" dirty="0" err="1"/>
                        <a:t>배게밑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세트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584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책장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강화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 err="1"/>
                        <a:t>장난감상자밑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장난감상자 밟고 침대위로 올라가 </a:t>
                      </a:r>
                      <a:r>
                        <a:rPr lang="ko-KR" altLang="en-US" dirty="0" err="1"/>
                        <a:t>배게밑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세트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23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</a:t>
                      </a:r>
                      <a:r>
                        <a:rPr lang="ko-KR" altLang="en-US" dirty="0" err="1"/>
                        <a:t>장난감상자밑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장난감상자 밟고 침대위로 올라가 </a:t>
                      </a:r>
                      <a:r>
                        <a:rPr lang="ko-KR" altLang="en-US" dirty="0" err="1"/>
                        <a:t>배게밑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세트</a:t>
                      </a:r>
                      <a:r>
                        <a:rPr lang="en-US" altLang="ko-KR" dirty="0"/>
                        <a:t>)-&gt;</a:t>
                      </a:r>
                      <a:r>
                        <a:rPr lang="ko-KR" altLang="en-US" dirty="0"/>
                        <a:t>강화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책장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526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2</a:t>
                      </a:r>
                      <a:r>
                        <a:rPr lang="ko-KR" altLang="en-US" dirty="0"/>
                        <a:t>단계 미션의 수행순서는 상단처럼 다양한 경우의 수가 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84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5. </a:t>
                      </a:r>
                      <a:r>
                        <a:rPr lang="ko-KR" altLang="en-US" b="1" dirty="0"/>
                        <a:t>퀘스트 아이템 입수 퀘스트의 경우 아이템 주변의 </a:t>
                      </a:r>
                      <a:r>
                        <a:rPr lang="ko-KR" altLang="en-US" b="1" dirty="0" err="1"/>
                        <a:t>몬스터들을</a:t>
                      </a:r>
                      <a:r>
                        <a:rPr lang="ko-KR" altLang="en-US" b="1" dirty="0"/>
                        <a:t> 모두 퇴치해야 상호작용 가능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   (</a:t>
                      </a:r>
                      <a:r>
                        <a:rPr lang="ko-KR" altLang="en-US" b="1" dirty="0" err="1"/>
                        <a:t>몬스터들이</a:t>
                      </a:r>
                      <a:r>
                        <a:rPr lang="ko-KR" altLang="en-US" b="1" dirty="0"/>
                        <a:t> 퀘스트 아이템을 입수하지 못하게 지킨다는 설정</a:t>
                      </a:r>
                      <a:r>
                        <a:rPr lang="en-US" altLang="ko-KR" b="1" dirty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798064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DD36C46-6283-094D-32C6-FE80F06BC1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651608"/>
              </p:ext>
            </p:extLst>
          </p:nvPr>
        </p:nvGraphicFramePr>
        <p:xfrm>
          <a:off x="193350" y="5787037"/>
          <a:ext cx="10405706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05706">
                  <a:extLst>
                    <a:ext uri="{9D8B030D-6E8A-4147-A177-3AD203B41FA5}">
                      <a16:colId xmlns:a16="http://schemas.microsoft.com/office/drawing/2014/main" val="42670021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 스테이지에서는 왜 유독 자유성이 보장되지 않는가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34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해당 스테이지는 엄연히 본 게임의 하는 방법을 알려주는 튜토리얼 스테이지이기 때문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66679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24A49518-FFE0-6C2A-398D-821AC64D0491}"/>
              </a:ext>
            </a:extLst>
          </p:cNvPr>
          <p:cNvGrpSpPr/>
          <p:nvPr/>
        </p:nvGrpSpPr>
        <p:grpSpPr>
          <a:xfrm>
            <a:off x="8816910" y="2740460"/>
            <a:ext cx="3181740" cy="2186104"/>
            <a:chOff x="8910733" y="2896704"/>
            <a:chExt cx="3181740" cy="249372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22BB3A4-7CB6-5C3A-1512-293F41E31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0733" y="3429001"/>
              <a:ext cx="3181739" cy="1961432"/>
            </a:xfrm>
            <a:prstGeom prst="rect">
              <a:avLst/>
            </a:prstGeom>
          </p:spPr>
        </p:pic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BC16F157-F7C1-89E3-A1EF-452FB8EE8ECF}"/>
                </a:ext>
              </a:extLst>
            </p:cNvPr>
            <p:cNvSpPr/>
            <p:nvPr/>
          </p:nvSpPr>
          <p:spPr>
            <a:xfrm>
              <a:off x="11112759" y="3680467"/>
              <a:ext cx="979714" cy="867747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순서도: 처리 10">
              <a:extLst>
                <a:ext uri="{FF2B5EF4-FFF2-40B4-BE49-F238E27FC236}">
                  <a16:creationId xmlns:a16="http://schemas.microsoft.com/office/drawing/2014/main" id="{9DEF0F5A-5A25-14CD-EF07-E3E3CE852910}"/>
                </a:ext>
              </a:extLst>
            </p:cNvPr>
            <p:cNvSpPr/>
            <p:nvPr/>
          </p:nvSpPr>
          <p:spPr>
            <a:xfrm>
              <a:off x="8910733" y="2896704"/>
              <a:ext cx="3181739" cy="532295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퀘스트 진행방향 예시</a:t>
              </a:r>
            </a:p>
          </p:txBody>
        </p: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DA6B70E-3C7D-2567-ACE2-016DA9F58BFE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9992569" y="1328225"/>
            <a:ext cx="415211" cy="141223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ECE4FD9B-38D3-DDFF-BA2C-8F9F5990B1CE}"/>
              </a:ext>
            </a:extLst>
          </p:cNvPr>
          <p:cNvSpPr/>
          <p:nvPr/>
        </p:nvSpPr>
        <p:spPr>
          <a:xfrm>
            <a:off x="193350" y="782309"/>
            <a:ext cx="10518193" cy="54591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4450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181EB6B-E990-9408-0E46-47ABEE49A3D8}"/>
              </a:ext>
            </a:extLst>
          </p:cNvPr>
          <p:cNvSpPr/>
          <p:nvPr/>
        </p:nvSpPr>
        <p:spPr>
          <a:xfrm>
            <a:off x="-2378" y="-2054"/>
            <a:ext cx="12194378" cy="26449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2-4 </a:t>
            </a:r>
            <a:r>
              <a:rPr lang="ko-KR" altLang="en-US" dirty="0"/>
              <a:t>상세전개 및 </a:t>
            </a:r>
            <a:r>
              <a:rPr lang="ko-KR" altLang="en-US" dirty="0" err="1"/>
              <a:t>플로우차트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0D701C4-8F28-D5C0-1A72-86B82DD54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570960"/>
              </p:ext>
            </p:extLst>
          </p:nvPr>
        </p:nvGraphicFramePr>
        <p:xfrm>
          <a:off x="1103665" y="339508"/>
          <a:ext cx="9840285" cy="3223159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53029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2DD5D57-88D7-2BEB-D0D1-843338CD4056}"/>
              </a:ext>
            </a:extLst>
          </p:cNvPr>
          <p:cNvSpPr/>
          <p:nvPr/>
        </p:nvSpPr>
        <p:spPr>
          <a:xfrm>
            <a:off x="1254667" y="425185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4FEDAD-B3E3-7933-9345-CEA90FCEE101}"/>
              </a:ext>
            </a:extLst>
          </p:cNvPr>
          <p:cNvSpPr/>
          <p:nvPr/>
        </p:nvSpPr>
        <p:spPr>
          <a:xfrm>
            <a:off x="1254667" y="2363040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뭐든지 뚝딱 아저씨</a:t>
            </a:r>
            <a:endParaRPr lang="en-US" altLang="ko-KR" sz="1200" dirty="0"/>
          </a:p>
          <a:p>
            <a:pPr algn="ctr"/>
            <a:r>
              <a:rPr lang="ko-KR" altLang="en-US" sz="1400" dirty="0"/>
              <a:t>만능 발명가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4D732E0-CECE-2DCE-0EB3-6205BE52FB55}"/>
              </a:ext>
            </a:extLst>
          </p:cNvPr>
          <p:cNvSpPr/>
          <p:nvPr/>
        </p:nvSpPr>
        <p:spPr>
          <a:xfrm>
            <a:off x="9777881" y="3162092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D19F08B-CBB4-E700-F84F-4A0180B58BBE}"/>
              </a:ext>
            </a:extLst>
          </p:cNvPr>
          <p:cNvSpPr/>
          <p:nvPr/>
        </p:nvSpPr>
        <p:spPr>
          <a:xfrm>
            <a:off x="3066689" y="425185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아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 err="1">
                <a:solidFill>
                  <a:schemeClr val="tx1"/>
                </a:solidFill>
              </a:rPr>
              <a:t>세아구나</a:t>
            </a:r>
            <a:r>
              <a:rPr lang="en-US" altLang="ko-KR" sz="1400" dirty="0">
                <a:solidFill>
                  <a:schemeClr val="tx1"/>
                </a:solidFill>
              </a:rPr>
              <a:t>! </a:t>
            </a:r>
            <a:r>
              <a:rPr lang="ko-KR" altLang="en-US" sz="1400" dirty="0">
                <a:solidFill>
                  <a:schemeClr val="tx1"/>
                </a:solidFill>
              </a:rPr>
              <a:t>아까는 구해줘서 정말 고마웠어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 err="1">
                <a:solidFill>
                  <a:schemeClr val="tx1"/>
                </a:solidFill>
              </a:rPr>
              <a:t>몬스터들이</a:t>
            </a:r>
            <a:r>
              <a:rPr lang="ko-KR" altLang="en-US" sz="1400" dirty="0">
                <a:solidFill>
                  <a:schemeClr val="tx1"/>
                </a:solidFill>
              </a:rPr>
              <a:t> 갑자기 내 주위를 둘러싸더니</a:t>
            </a:r>
            <a:r>
              <a:rPr lang="en-US" altLang="ko-KR" sz="1400" dirty="0">
                <a:solidFill>
                  <a:schemeClr val="tx1"/>
                </a:solidFill>
              </a:rPr>
              <a:t>……</a:t>
            </a:r>
          </a:p>
          <a:p>
            <a:r>
              <a:rPr lang="ko-KR" altLang="en-US" sz="1400" dirty="0" err="1">
                <a:solidFill>
                  <a:schemeClr val="tx1"/>
                </a:solidFill>
              </a:rPr>
              <a:t>어휴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조금만 늦었으면 </a:t>
            </a:r>
            <a:r>
              <a:rPr lang="ko-KR" altLang="en-US" sz="1400" dirty="0" err="1">
                <a:solidFill>
                  <a:schemeClr val="tx1"/>
                </a:solidFill>
              </a:rPr>
              <a:t>큰일났을거야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그나저나 내가 아까 준 강화티켓은 가지고 있어</a:t>
            </a:r>
            <a:r>
              <a:rPr lang="en-US" altLang="ko-KR" sz="14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D92316E8-E636-F321-674B-BD7C9011370D}"/>
              </a:ext>
            </a:extLst>
          </p:cNvPr>
          <p:cNvSpPr/>
          <p:nvPr/>
        </p:nvSpPr>
        <p:spPr>
          <a:xfrm rot="5400000">
            <a:off x="10327358" y="251719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23F1C264-70AB-4AA5-B727-344278796CEE}"/>
              </a:ext>
            </a:extLst>
          </p:cNvPr>
          <p:cNvSpPr/>
          <p:nvPr/>
        </p:nvSpPr>
        <p:spPr>
          <a:xfrm rot="16200000" flipH="1">
            <a:off x="9928879" y="251719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16891E6-F7F9-A793-2F2B-5E5C32A67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209920"/>
              </p:ext>
            </p:extLst>
          </p:nvPr>
        </p:nvGraphicFramePr>
        <p:xfrm>
          <a:off x="1103665" y="3648344"/>
          <a:ext cx="9840285" cy="3135696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4428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6EEFCCA1-12FE-F915-0045-00B3B8F42009}"/>
              </a:ext>
            </a:extLst>
          </p:cNvPr>
          <p:cNvSpPr/>
          <p:nvPr/>
        </p:nvSpPr>
        <p:spPr>
          <a:xfrm>
            <a:off x="1254667" y="3766315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83103-2EE8-E5D6-555B-862BD1A513FB}"/>
              </a:ext>
            </a:extLst>
          </p:cNvPr>
          <p:cNvSpPr/>
          <p:nvPr/>
        </p:nvSpPr>
        <p:spPr>
          <a:xfrm>
            <a:off x="1254667" y="5704170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이세아</a:t>
            </a:r>
            <a:endParaRPr lang="en-US" altLang="ko-KR" sz="12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CC5CFF-21F9-D87F-A014-D4003881B209}"/>
              </a:ext>
            </a:extLst>
          </p:cNvPr>
          <p:cNvSpPr/>
          <p:nvPr/>
        </p:nvSpPr>
        <p:spPr>
          <a:xfrm>
            <a:off x="9777881" y="6372349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C4CFC6E-1931-E67D-6C8E-E146E73CC0DF}"/>
              </a:ext>
            </a:extLst>
          </p:cNvPr>
          <p:cNvSpPr/>
          <p:nvPr/>
        </p:nvSpPr>
        <p:spPr>
          <a:xfrm>
            <a:off x="3066689" y="3766315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네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가지고 있어요</a:t>
            </a:r>
            <a:r>
              <a:rPr lang="en-US" altLang="ko-KR" sz="1400" dirty="0">
                <a:solidFill>
                  <a:schemeClr val="tx1"/>
                </a:solidFill>
              </a:rPr>
              <a:t>! </a:t>
            </a:r>
            <a:r>
              <a:rPr lang="ko-KR" altLang="en-US" sz="1400" dirty="0">
                <a:solidFill>
                  <a:schemeClr val="tx1"/>
                </a:solidFill>
              </a:rPr>
              <a:t>여기요</a:t>
            </a:r>
            <a:r>
              <a:rPr lang="en-US" altLang="ko-KR" sz="1400" dirty="0">
                <a:solidFill>
                  <a:schemeClr val="tx1"/>
                </a:solidFill>
              </a:rPr>
              <a:t>! </a:t>
            </a:r>
            <a:r>
              <a:rPr lang="ko-KR" altLang="en-US" sz="1400" dirty="0">
                <a:solidFill>
                  <a:schemeClr val="tx1"/>
                </a:solidFill>
              </a:rPr>
              <a:t>이걸로 뭘 할 수 있죠</a:t>
            </a:r>
            <a:r>
              <a:rPr lang="en-US" altLang="ko-KR" sz="14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A6266DAF-68C9-B165-91F6-9B3C7A95E009}"/>
              </a:ext>
            </a:extLst>
          </p:cNvPr>
          <p:cNvSpPr/>
          <p:nvPr/>
        </p:nvSpPr>
        <p:spPr>
          <a:xfrm rot="5400000">
            <a:off x="10327358" y="5788896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8B44C8F9-6506-A4CB-3A6F-250F02D97CB5}"/>
              </a:ext>
            </a:extLst>
          </p:cNvPr>
          <p:cNvSpPr/>
          <p:nvPr/>
        </p:nvSpPr>
        <p:spPr>
          <a:xfrm rot="16200000" flipH="1">
            <a:off x="9928879" y="5788896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461EC98-ED08-75EC-D3F9-A0C7E3DEF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667" y="3766840"/>
            <a:ext cx="1627464" cy="186183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4409147-DAE4-F504-3EDC-CA3B1C630F6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024" y="547273"/>
            <a:ext cx="1043081" cy="1618180"/>
          </a:xfrm>
          <a:prstGeom prst="rect">
            <a:avLst/>
          </a:prstGeom>
        </p:spPr>
      </p:pic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592691AA-6319-4B8A-C6DA-02B5D9F2B8D8}"/>
              </a:ext>
            </a:extLst>
          </p:cNvPr>
          <p:cNvSpPr/>
          <p:nvPr/>
        </p:nvSpPr>
        <p:spPr>
          <a:xfrm>
            <a:off x="11350817" y="1350284"/>
            <a:ext cx="411060" cy="537880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42672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03E8A76-E03A-DBD3-FBC5-B4A1ADEBCD84}"/>
              </a:ext>
            </a:extLst>
          </p:cNvPr>
          <p:cNvGraphicFramePr>
            <a:graphicFrameLocks noGrp="1"/>
          </p:cNvGraphicFramePr>
          <p:nvPr/>
        </p:nvGraphicFramePr>
        <p:xfrm>
          <a:off x="897622" y="358940"/>
          <a:ext cx="9840285" cy="3223159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53029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A41FF871-02D1-8DE6-F733-64822C93C2D0}"/>
              </a:ext>
            </a:extLst>
          </p:cNvPr>
          <p:cNvSpPr/>
          <p:nvPr/>
        </p:nvSpPr>
        <p:spPr>
          <a:xfrm>
            <a:off x="1048624" y="444617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496B4C-959B-0216-713F-056811A34DB3}"/>
              </a:ext>
            </a:extLst>
          </p:cNvPr>
          <p:cNvSpPr/>
          <p:nvPr/>
        </p:nvSpPr>
        <p:spPr>
          <a:xfrm>
            <a:off x="1048624" y="2382472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뭐든지 뚝딱 아저씨</a:t>
            </a:r>
            <a:endParaRPr lang="en-US" altLang="ko-KR" sz="1200" dirty="0"/>
          </a:p>
          <a:p>
            <a:pPr algn="ctr"/>
            <a:r>
              <a:rPr lang="ko-KR" altLang="en-US" sz="1400" dirty="0"/>
              <a:t>만능 발명가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990D9C-5079-18DF-BEFD-25EA3C39C196}"/>
              </a:ext>
            </a:extLst>
          </p:cNvPr>
          <p:cNvSpPr/>
          <p:nvPr/>
        </p:nvSpPr>
        <p:spPr>
          <a:xfrm>
            <a:off x="9571838" y="3181524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7AABC13-EBC3-4246-9777-7D9B69388176}"/>
              </a:ext>
            </a:extLst>
          </p:cNvPr>
          <p:cNvSpPr/>
          <p:nvPr/>
        </p:nvSpPr>
        <p:spPr>
          <a:xfrm>
            <a:off x="2860646" y="444617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아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좋아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앞으로 이걸 가지고 있으면 말이지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너가 가진 청소도구 장비를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더 좋은 걸로 강화 시켜줄 수 </a:t>
            </a:r>
            <a:r>
              <a:rPr lang="ko-KR" altLang="en-US" sz="1400" dirty="0" err="1">
                <a:solidFill>
                  <a:schemeClr val="tx1"/>
                </a:solidFill>
              </a:rPr>
              <a:t>있단다</a:t>
            </a:r>
            <a:r>
              <a:rPr lang="en-US" altLang="ko-KR" sz="1400" dirty="0">
                <a:solidFill>
                  <a:schemeClr val="tx1"/>
                </a:solidFill>
              </a:rPr>
              <a:t>!</a:t>
            </a:r>
          </a:p>
          <a:p>
            <a:r>
              <a:rPr lang="ko-KR" altLang="en-US" sz="1400" dirty="0" err="1">
                <a:solidFill>
                  <a:schemeClr val="tx1"/>
                </a:solidFill>
              </a:rPr>
              <a:t>그렇게하면</a:t>
            </a:r>
            <a:r>
              <a:rPr lang="ko-KR" altLang="en-US" sz="1400" dirty="0">
                <a:solidFill>
                  <a:schemeClr val="tx1"/>
                </a:solidFill>
              </a:rPr>
              <a:t> 앞으로의 고된 청소여정도 조금은 더 수월하겠지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그럼 티켓도 받았겠다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강화하길 원하는 장비 아이템을 선택 </a:t>
            </a:r>
            <a:r>
              <a:rPr lang="ko-KR" altLang="en-US" sz="1400" dirty="0" err="1">
                <a:solidFill>
                  <a:schemeClr val="tx1"/>
                </a:solidFill>
              </a:rPr>
              <a:t>하렴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FB3E94E5-E337-CCDA-AD08-665B2E3A97A3}"/>
              </a:ext>
            </a:extLst>
          </p:cNvPr>
          <p:cNvSpPr/>
          <p:nvPr/>
        </p:nvSpPr>
        <p:spPr>
          <a:xfrm rot="5400000">
            <a:off x="10121315" y="2536622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E5821041-BDA6-A0EF-8E9A-6857A017C74C}"/>
              </a:ext>
            </a:extLst>
          </p:cNvPr>
          <p:cNvSpPr/>
          <p:nvPr/>
        </p:nvSpPr>
        <p:spPr>
          <a:xfrm rot="16200000" flipH="1">
            <a:off x="9722836" y="2536622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F226CBD-593D-9F46-0711-F1BE5C3A862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46" y="566705"/>
            <a:ext cx="1043081" cy="1618180"/>
          </a:xfrm>
          <a:prstGeom prst="rect">
            <a:avLst/>
          </a:prstGeom>
        </p:spPr>
      </p:pic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D39FA11A-4542-C252-941C-218983513F2F}"/>
              </a:ext>
            </a:extLst>
          </p:cNvPr>
          <p:cNvSpPr/>
          <p:nvPr/>
        </p:nvSpPr>
        <p:spPr>
          <a:xfrm>
            <a:off x="11304164" y="1210325"/>
            <a:ext cx="411060" cy="537880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29AD40-38D4-6E95-1326-6191C5A48E2D}"/>
              </a:ext>
            </a:extLst>
          </p:cNvPr>
          <p:cNvSpPr txBox="1"/>
          <p:nvPr/>
        </p:nvSpPr>
        <p:spPr>
          <a:xfrm>
            <a:off x="10956022" y="729842"/>
            <a:ext cx="1157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진행순서</a:t>
            </a:r>
          </a:p>
        </p:txBody>
      </p:sp>
    </p:spTree>
    <p:extLst>
      <p:ext uri="{BB962C8B-B14F-4D97-AF65-F5344CB8AC3E}">
        <p14:creationId xmlns:p14="http://schemas.microsoft.com/office/powerpoint/2010/main" val="332414729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D9E390-E953-2790-C3BC-E218C944F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3224"/>
          </a:xfrm>
        </p:spPr>
        <p:txBody>
          <a:bodyPr/>
          <a:lstStyle/>
          <a:p>
            <a:r>
              <a:rPr lang="ko-KR" altLang="en-US" dirty="0"/>
              <a:t>강화 플로우 차트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56ACA39-C4EE-4468-8EF5-65DD7B8EE9A0}"/>
              </a:ext>
            </a:extLst>
          </p:cNvPr>
          <p:cNvSpPr/>
          <p:nvPr/>
        </p:nvSpPr>
        <p:spPr>
          <a:xfrm>
            <a:off x="285225" y="2076479"/>
            <a:ext cx="3615655" cy="46095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위쪽 모서리 3">
            <a:extLst>
              <a:ext uri="{FF2B5EF4-FFF2-40B4-BE49-F238E27FC236}">
                <a16:creationId xmlns:a16="http://schemas.microsoft.com/office/drawing/2014/main" id="{E8054CE3-7828-4C88-0D64-DEEF97AEF61B}"/>
              </a:ext>
            </a:extLst>
          </p:cNvPr>
          <p:cNvSpPr/>
          <p:nvPr/>
        </p:nvSpPr>
        <p:spPr>
          <a:xfrm>
            <a:off x="285224" y="1342238"/>
            <a:ext cx="3615655" cy="874255"/>
          </a:xfrm>
          <a:prstGeom prst="snip2Same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장비 아이템 강화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2E3B42-C17F-559E-407E-7ABA406F40A1}"/>
              </a:ext>
            </a:extLst>
          </p:cNvPr>
          <p:cNvSpPr/>
          <p:nvPr/>
        </p:nvSpPr>
        <p:spPr>
          <a:xfrm>
            <a:off x="436228" y="2525188"/>
            <a:ext cx="3288484" cy="759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한손</a:t>
            </a:r>
            <a:r>
              <a:rPr lang="ko-KR" altLang="en-US" dirty="0"/>
              <a:t> 근거리 무기</a:t>
            </a:r>
            <a:r>
              <a:rPr lang="en-US" altLang="ko-KR" dirty="0"/>
              <a:t>(</a:t>
            </a:r>
            <a:r>
              <a:rPr lang="ko-KR" altLang="en-US" dirty="0"/>
              <a:t>잠김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4986D47-27A2-72B2-F3C4-77779376204C}"/>
              </a:ext>
            </a:extLst>
          </p:cNvPr>
          <p:cNvSpPr/>
          <p:nvPr/>
        </p:nvSpPr>
        <p:spPr>
          <a:xfrm>
            <a:off x="448809" y="3429000"/>
            <a:ext cx="3288484" cy="759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한손</a:t>
            </a:r>
            <a:r>
              <a:rPr lang="ko-KR" altLang="en-US" dirty="0"/>
              <a:t> 원거리 무기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62627E-AF92-8079-1B99-DA3DB15BC7C7}"/>
              </a:ext>
            </a:extLst>
          </p:cNvPr>
          <p:cNvSpPr/>
          <p:nvPr/>
        </p:nvSpPr>
        <p:spPr>
          <a:xfrm>
            <a:off x="436228" y="5243221"/>
            <a:ext cx="3288484" cy="759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양손 원거리 무기</a:t>
            </a:r>
            <a:r>
              <a:rPr lang="en-US" altLang="ko-KR" dirty="0"/>
              <a:t>(</a:t>
            </a:r>
            <a:r>
              <a:rPr lang="ko-KR" altLang="en-US" dirty="0"/>
              <a:t>잠김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86F7120-2773-CF64-3EA2-80A0D1CFDAFF}"/>
              </a:ext>
            </a:extLst>
          </p:cNvPr>
          <p:cNvSpPr/>
          <p:nvPr/>
        </p:nvSpPr>
        <p:spPr>
          <a:xfrm>
            <a:off x="436228" y="4339409"/>
            <a:ext cx="3288484" cy="759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양손 근거리 무기</a:t>
            </a:r>
            <a:r>
              <a:rPr lang="en-US" altLang="ko-KR" dirty="0"/>
              <a:t>(</a:t>
            </a:r>
            <a:r>
              <a:rPr lang="ko-KR" altLang="en-US" dirty="0"/>
              <a:t>잠김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637CFED-7353-D1D0-7EA7-5DA6E452618D}"/>
              </a:ext>
            </a:extLst>
          </p:cNvPr>
          <p:cNvSpPr/>
          <p:nvPr/>
        </p:nvSpPr>
        <p:spPr>
          <a:xfrm rot="8039459">
            <a:off x="3450028" y="3615827"/>
            <a:ext cx="486561" cy="56206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F73CA74-6B92-B6EA-2BFD-4D033F57C502}"/>
              </a:ext>
            </a:extLst>
          </p:cNvPr>
          <p:cNvSpPr/>
          <p:nvPr/>
        </p:nvSpPr>
        <p:spPr>
          <a:xfrm>
            <a:off x="4288173" y="2076479"/>
            <a:ext cx="3615655" cy="46095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잘린 위쪽 모서리 12">
            <a:extLst>
              <a:ext uri="{FF2B5EF4-FFF2-40B4-BE49-F238E27FC236}">
                <a16:creationId xmlns:a16="http://schemas.microsoft.com/office/drawing/2014/main" id="{E6AC2484-9EE1-55C3-6AAF-7CE03C26CB9A}"/>
              </a:ext>
            </a:extLst>
          </p:cNvPr>
          <p:cNvSpPr/>
          <p:nvPr/>
        </p:nvSpPr>
        <p:spPr>
          <a:xfrm>
            <a:off x="4288172" y="1342238"/>
            <a:ext cx="3615655" cy="734241"/>
          </a:xfrm>
          <a:prstGeom prst="snip2Same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장비 아이템 강화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9FC3D5EE-D838-3FDE-DC08-A40E746BBE30}"/>
              </a:ext>
            </a:extLst>
          </p:cNvPr>
          <p:cNvGraphicFramePr>
            <a:graphicFrameLocks noGrp="1"/>
          </p:cNvGraphicFramePr>
          <p:nvPr/>
        </p:nvGraphicFramePr>
        <p:xfrm>
          <a:off x="5101492" y="2170275"/>
          <a:ext cx="1949511" cy="1772692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1949511">
                  <a:extLst>
                    <a:ext uri="{9D8B030D-6E8A-4147-A177-3AD203B41FA5}">
                      <a16:colId xmlns:a16="http://schemas.microsoft.com/office/drawing/2014/main" val="497394385"/>
                    </a:ext>
                  </a:extLst>
                </a:gridCol>
              </a:tblGrid>
              <a:tr h="4219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현재 보유 장비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154010"/>
                  </a:ext>
                </a:extLst>
              </a:tr>
              <a:tr h="97992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393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소독용 물총</a:t>
                      </a:r>
                      <a:r>
                        <a:rPr lang="en-US" altLang="ko-KR" dirty="0"/>
                        <a:t>Lv1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919287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BE1B2E5-37CA-00A9-9735-ADE0A836192A}"/>
              </a:ext>
            </a:extLst>
          </p:cNvPr>
          <p:cNvGraphicFramePr>
            <a:graphicFrameLocks noGrp="1"/>
          </p:cNvGraphicFramePr>
          <p:nvPr/>
        </p:nvGraphicFramePr>
        <p:xfrm>
          <a:off x="5121242" y="4289350"/>
          <a:ext cx="1949511" cy="1767643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1949511">
                  <a:extLst>
                    <a:ext uri="{9D8B030D-6E8A-4147-A177-3AD203B41FA5}">
                      <a16:colId xmlns:a16="http://schemas.microsoft.com/office/drawing/2014/main" val="497394385"/>
                    </a:ext>
                  </a:extLst>
                </a:gridCol>
              </a:tblGrid>
              <a:tr h="4168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다음 강화 장비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9384384"/>
                  </a:ext>
                </a:extLst>
              </a:tr>
              <a:tr h="97992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393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소독용 물총</a:t>
                      </a:r>
                      <a:r>
                        <a:rPr lang="en-US" altLang="ko-KR" dirty="0"/>
                        <a:t>Lv2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919287"/>
                  </a:ext>
                </a:extLst>
              </a:tr>
            </a:tbl>
          </a:graphicData>
        </a:graphic>
      </p:graphicFrame>
      <p:pic>
        <p:nvPicPr>
          <p:cNvPr id="17" name="그림 16">
            <a:extLst>
              <a:ext uri="{FF2B5EF4-FFF2-40B4-BE49-F238E27FC236}">
                <a16:creationId xmlns:a16="http://schemas.microsoft.com/office/drawing/2014/main" id="{6FAB046E-0B4C-1927-B95F-FE6247C869D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360" y="2708812"/>
            <a:ext cx="501774" cy="79475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4533069-16D7-024A-AA98-36AD21E0F83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360" y="4811808"/>
            <a:ext cx="501774" cy="794756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1DD0D9D9-709B-0431-784E-40A2406FE5BE}"/>
              </a:ext>
            </a:extLst>
          </p:cNvPr>
          <p:cNvSpPr/>
          <p:nvPr/>
        </p:nvSpPr>
        <p:spPr>
          <a:xfrm>
            <a:off x="5454239" y="6198191"/>
            <a:ext cx="1283515" cy="3523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강화하기</a:t>
            </a:r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A5CC5C01-340B-C300-023D-3E5B2BD3B826}"/>
              </a:ext>
            </a:extLst>
          </p:cNvPr>
          <p:cNvSpPr/>
          <p:nvPr/>
        </p:nvSpPr>
        <p:spPr>
          <a:xfrm>
            <a:off x="5936605" y="4014199"/>
            <a:ext cx="318781" cy="26263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E89A7C85-47F1-2A07-F263-177F64232B03}"/>
              </a:ext>
            </a:extLst>
          </p:cNvPr>
          <p:cNvSpPr/>
          <p:nvPr/>
        </p:nvSpPr>
        <p:spPr>
          <a:xfrm rot="8039459">
            <a:off x="6921229" y="4978429"/>
            <a:ext cx="486561" cy="56206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4F8ACB9C-66A1-420B-C142-9F715B0234E9}"/>
              </a:ext>
            </a:extLst>
          </p:cNvPr>
          <p:cNvSpPr/>
          <p:nvPr/>
        </p:nvSpPr>
        <p:spPr>
          <a:xfrm rot="8039459">
            <a:off x="6550072" y="6269498"/>
            <a:ext cx="486561" cy="56206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1/2 액자 25">
            <a:extLst>
              <a:ext uri="{FF2B5EF4-FFF2-40B4-BE49-F238E27FC236}">
                <a16:creationId xmlns:a16="http://schemas.microsoft.com/office/drawing/2014/main" id="{80F972E2-DA37-44C4-7DCB-046B4CB53663}"/>
              </a:ext>
            </a:extLst>
          </p:cNvPr>
          <p:cNvSpPr/>
          <p:nvPr/>
        </p:nvSpPr>
        <p:spPr>
          <a:xfrm>
            <a:off x="4897535" y="4095490"/>
            <a:ext cx="402672" cy="375204"/>
          </a:xfrm>
          <a:prstGeom prst="halfFram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1/2 액자 26">
            <a:extLst>
              <a:ext uri="{FF2B5EF4-FFF2-40B4-BE49-F238E27FC236}">
                <a16:creationId xmlns:a16="http://schemas.microsoft.com/office/drawing/2014/main" id="{92A1CFF1-9D61-D110-CD69-EB31871C4CEF}"/>
              </a:ext>
            </a:extLst>
          </p:cNvPr>
          <p:cNvSpPr/>
          <p:nvPr/>
        </p:nvSpPr>
        <p:spPr>
          <a:xfrm flipH="1">
            <a:off x="6880806" y="4095490"/>
            <a:ext cx="402672" cy="375204"/>
          </a:xfrm>
          <a:prstGeom prst="halfFram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1/2 액자 29">
            <a:extLst>
              <a:ext uri="{FF2B5EF4-FFF2-40B4-BE49-F238E27FC236}">
                <a16:creationId xmlns:a16="http://schemas.microsoft.com/office/drawing/2014/main" id="{0CD8C116-E59F-F15E-5163-61B640BEA06E}"/>
              </a:ext>
            </a:extLst>
          </p:cNvPr>
          <p:cNvSpPr/>
          <p:nvPr/>
        </p:nvSpPr>
        <p:spPr>
          <a:xfrm flipV="1">
            <a:off x="4897535" y="5888494"/>
            <a:ext cx="402672" cy="375204"/>
          </a:xfrm>
          <a:prstGeom prst="halfFram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1/2 액자 30">
            <a:extLst>
              <a:ext uri="{FF2B5EF4-FFF2-40B4-BE49-F238E27FC236}">
                <a16:creationId xmlns:a16="http://schemas.microsoft.com/office/drawing/2014/main" id="{73BD6F16-6A1B-31F7-40F2-123A2542B70F}"/>
              </a:ext>
            </a:extLst>
          </p:cNvPr>
          <p:cNvSpPr/>
          <p:nvPr/>
        </p:nvSpPr>
        <p:spPr>
          <a:xfrm flipH="1" flipV="1">
            <a:off x="6880806" y="5888494"/>
            <a:ext cx="402672" cy="375204"/>
          </a:xfrm>
          <a:prstGeom prst="halfFram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44595A-78A0-EB59-CC5C-FB4762B81DDD}"/>
              </a:ext>
            </a:extLst>
          </p:cNvPr>
          <p:cNvSpPr/>
          <p:nvPr/>
        </p:nvSpPr>
        <p:spPr>
          <a:xfrm>
            <a:off x="8291121" y="1988903"/>
            <a:ext cx="3615655" cy="8932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강화하시겠습니까</a:t>
            </a:r>
            <a:r>
              <a:rPr lang="en-US" altLang="ko-KR" dirty="0"/>
              <a:t>?</a:t>
            </a:r>
          </a:p>
          <a:p>
            <a:pPr algn="ctr"/>
            <a:endParaRPr lang="en-US" altLang="ko-KR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ED6B7A5-2432-5F91-87EC-BAED0953E47C}"/>
              </a:ext>
            </a:extLst>
          </p:cNvPr>
          <p:cNvSpPr/>
          <p:nvPr/>
        </p:nvSpPr>
        <p:spPr>
          <a:xfrm>
            <a:off x="9566247" y="2509693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C417567-CA31-C62B-3D7A-AF5C94233D75}"/>
              </a:ext>
            </a:extLst>
          </p:cNvPr>
          <p:cNvSpPr/>
          <p:nvPr/>
        </p:nvSpPr>
        <p:spPr>
          <a:xfrm>
            <a:off x="3670885" y="3127264"/>
            <a:ext cx="555068" cy="6166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49322C0-4DCA-096E-5735-69DD085A4E05}"/>
              </a:ext>
            </a:extLst>
          </p:cNvPr>
          <p:cNvSpPr/>
          <p:nvPr/>
        </p:nvSpPr>
        <p:spPr>
          <a:xfrm>
            <a:off x="7283478" y="4780971"/>
            <a:ext cx="555068" cy="6166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3FED0DC-1031-670E-365C-2220CC211655}"/>
              </a:ext>
            </a:extLst>
          </p:cNvPr>
          <p:cNvSpPr/>
          <p:nvPr/>
        </p:nvSpPr>
        <p:spPr>
          <a:xfrm>
            <a:off x="6880806" y="6276835"/>
            <a:ext cx="555068" cy="616665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364A581A-4621-1A24-FB24-B30018C9A1E8}"/>
              </a:ext>
            </a:extLst>
          </p:cNvPr>
          <p:cNvSpPr/>
          <p:nvPr/>
        </p:nvSpPr>
        <p:spPr>
          <a:xfrm>
            <a:off x="1006679" y="893224"/>
            <a:ext cx="9529893" cy="3078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24FAC5-3DFD-C071-5CB7-64AFEC5BECBD}"/>
              </a:ext>
            </a:extLst>
          </p:cNvPr>
          <p:cNvSpPr/>
          <p:nvPr/>
        </p:nvSpPr>
        <p:spPr>
          <a:xfrm>
            <a:off x="7435874" y="5397635"/>
            <a:ext cx="4756126" cy="115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강화 할 아이템을 누르는 순간 확인되었다는 의미에서             떴으면 좋겠습니다</a:t>
            </a:r>
            <a:r>
              <a:rPr lang="en-US" altLang="ko-KR" dirty="0">
                <a:solidFill>
                  <a:sysClr val="windowText" lastClr="000000"/>
                </a:solidFill>
              </a:rPr>
              <a:t>.</a:t>
            </a:r>
          </a:p>
          <a:p>
            <a:pPr algn="ctr"/>
            <a:endParaRPr lang="ko-KR" altLang="en-US" dirty="0">
              <a:solidFill>
                <a:sysClr val="windowText" lastClr="000000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C683F9E-DA48-3F54-5D52-AE3A4349EAA1}"/>
              </a:ext>
            </a:extLst>
          </p:cNvPr>
          <p:cNvGrpSpPr/>
          <p:nvPr/>
        </p:nvGrpSpPr>
        <p:grpSpPr>
          <a:xfrm>
            <a:off x="8513190" y="5888494"/>
            <a:ext cx="839835" cy="802776"/>
            <a:chOff x="8535561" y="4370395"/>
            <a:chExt cx="839835" cy="802776"/>
          </a:xfrm>
        </p:grpSpPr>
        <p:sp>
          <p:nvSpPr>
            <p:cNvPr id="39" name="1/2 액자 38">
              <a:extLst>
                <a:ext uri="{FF2B5EF4-FFF2-40B4-BE49-F238E27FC236}">
                  <a16:creationId xmlns:a16="http://schemas.microsoft.com/office/drawing/2014/main" id="{52CA1122-C287-840C-5B4A-CA6B13E14ACD}"/>
                </a:ext>
              </a:extLst>
            </p:cNvPr>
            <p:cNvSpPr/>
            <p:nvPr/>
          </p:nvSpPr>
          <p:spPr>
            <a:xfrm>
              <a:off x="8535561" y="4382979"/>
              <a:ext cx="402672" cy="375204"/>
            </a:xfrm>
            <a:prstGeom prst="halfFram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1/2 액자 39">
              <a:extLst>
                <a:ext uri="{FF2B5EF4-FFF2-40B4-BE49-F238E27FC236}">
                  <a16:creationId xmlns:a16="http://schemas.microsoft.com/office/drawing/2014/main" id="{1752050A-B0F6-FCC4-D5FC-C415BFE2CCFB}"/>
                </a:ext>
              </a:extLst>
            </p:cNvPr>
            <p:cNvSpPr/>
            <p:nvPr/>
          </p:nvSpPr>
          <p:spPr>
            <a:xfrm flipH="1">
              <a:off x="8972724" y="4370395"/>
              <a:ext cx="402672" cy="375204"/>
            </a:xfrm>
            <a:prstGeom prst="halfFram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1/2 액자 40">
              <a:extLst>
                <a:ext uri="{FF2B5EF4-FFF2-40B4-BE49-F238E27FC236}">
                  <a16:creationId xmlns:a16="http://schemas.microsoft.com/office/drawing/2014/main" id="{B4055121-5D77-7EF8-65EA-AA2170868358}"/>
                </a:ext>
              </a:extLst>
            </p:cNvPr>
            <p:cNvSpPr/>
            <p:nvPr/>
          </p:nvSpPr>
          <p:spPr>
            <a:xfrm flipV="1">
              <a:off x="8535561" y="4797967"/>
              <a:ext cx="402672" cy="375204"/>
            </a:xfrm>
            <a:prstGeom prst="halfFram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1/2 액자 41">
              <a:extLst>
                <a:ext uri="{FF2B5EF4-FFF2-40B4-BE49-F238E27FC236}">
                  <a16:creationId xmlns:a16="http://schemas.microsoft.com/office/drawing/2014/main" id="{58AAF07D-F1E2-E156-ADD4-21D9E37E8048}"/>
                </a:ext>
              </a:extLst>
            </p:cNvPr>
            <p:cNvSpPr/>
            <p:nvPr/>
          </p:nvSpPr>
          <p:spPr>
            <a:xfrm flipH="1" flipV="1">
              <a:off x="8972724" y="4797967"/>
              <a:ext cx="402672" cy="375204"/>
            </a:xfrm>
            <a:prstGeom prst="halfFram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3601E04A-0F4A-77F3-E2D7-100297910EEC}"/>
              </a:ext>
            </a:extLst>
          </p:cNvPr>
          <p:cNvSpPr/>
          <p:nvPr/>
        </p:nvSpPr>
        <p:spPr>
          <a:xfrm rot="8039459">
            <a:off x="10404504" y="2598879"/>
            <a:ext cx="486561" cy="56206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6D6C55F-0625-9BCE-5792-0414E206A3E4}"/>
              </a:ext>
            </a:extLst>
          </p:cNvPr>
          <p:cNvSpPr/>
          <p:nvPr/>
        </p:nvSpPr>
        <p:spPr>
          <a:xfrm>
            <a:off x="8291121" y="3789731"/>
            <a:ext cx="3615655" cy="8932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강화에 성공하셨습니다</a:t>
            </a:r>
            <a:r>
              <a:rPr lang="en-US" altLang="ko-KR" dirty="0"/>
              <a:t>!</a:t>
            </a:r>
          </a:p>
          <a:p>
            <a:pPr algn="ctr"/>
            <a:endParaRPr lang="en-US" altLang="ko-KR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0296488-62D0-B54C-59CB-2A1A689F479A}"/>
              </a:ext>
            </a:extLst>
          </p:cNvPr>
          <p:cNvSpPr/>
          <p:nvPr/>
        </p:nvSpPr>
        <p:spPr>
          <a:xfrm>
            <a:off x="9566247" y="4310521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D2845BD3-AD00-05A0-D439-BEE5AF9B77E0}"/>
              </a:ext>
            </a:extLst>
          </p:cNvPr>
          <p:cNvSpPr/>
          <p:nvPr/>
        </p:nvSpPr>
        <p:spPr>
          <a:xfrm>
            <a:off x="9964723" y="3106190"/>
            <a:ext cx="268448" cy="54272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68721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03E8A76-E03A-DBD3-FBC5-B4A1ADEBCD84}"/>
              </a:ext>
            </a:extLst>
          </p:cNvPr>
          <p:cNvGraphicFramePr>
            <a:graphicFrameLocks noGrp="1"/>
          </p:cNvGraphicFramePr>
          <p:nvPr/>
        </p:nvGraphicFramePr>
        <p:xfrm>
          <a:off x="1057012" y="199549"/>
          <a:ext cx="9840285" cy="3223159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53029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A41FF871-02D1-8DE6-F733-64822C93C2D0}"/>
              </a:ext>
            </a:extLst>
          </p:cNvPr>
          <p:cNvSpPr/>
          <p:nvPr/>
        </p:nvSpPr>
        <p:spPr>
          <a:xfrm>
            <a:off x="1208014" y="285226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496B4C-959B-0216-713F-056811A34DB3}"/>
              </a:ext>
            </a:extLst>
          </p:cNvPr>
          <p:cNvSpPr/>
          <p:nvPr/>
        </p:nvSpPr>
        <p:spPr>
          <a:xfrm>
            <a:off x="1208014" y="2223081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뭐든지 뚝딱 아저씨</a:t>
            </a:r>
            <a:endParaRPr lang="en-US" altLang="ko-KR" sz="1200" dirty="0"/>
          </a:p>
          <a:p>
            <a:pPr algn="ctr"/>
            <a:r>
              <a:rPr lang="ko-KR" altLang="en-US" sz="1400" dirty="0"/>
              <a:t>만능 발명가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990D9C-5079-18DF-BEFD-25EA3C39C196}"/>
              </a:ext>
            </a:extLst>
          </p:cNvPr>
          <p:cNvSpPr/>
          <p:nvPr/>
        </p:nvSpPr>
        <p:spPr>
          <a:xfrm>
            <a:off x="9731228" y="3022133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7AABC13-EBC3-4246-9777-7D9B69388176}"/>
              </a:ext>
            </a:extLst>
          </p:cNvPr>
          <p:cNvSpPr/>
          <p:nvPr/>
        </p:nvSpPr>
        <p:spPr>
          <a:xfrm>
            <a:off x="3020036" y="285226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ko-KR" altLang="en-US" sz="1400" dirty="0">
                <a:solidFill>
                  <a:schemeClr val="tx1"/>
                </a:solidFill>
              </a:rPr>
              <a:t>좋아</a:t>
            </a:r>
            <a:r>
              <a:rPr lang="en-US" altLang="ko-KR" sz="1400" dirty="0">
                <a:solidFill>
                  <a:schemeClr val="tx1"/>
                </a:solidFill>
              </a:rPr>
              <a:t>,</a:t>
            </a:r>
            <a:r>
              <a:rPr lang="ko-KR" altLang="en-US" sz="1400" dirty="0">
                <a:solidFill>
                  <a:schemeClr val="tx1"/>
                </a:solidFill>
              </a:rPr>
              <a:t> 다 됐어</a:t>
            </a:r>
            <a:r>
              <a:rPr lang="en-US" altLang="ko-KR" sz="1400" dirty="0">
                <a:solidFill>
                  <a:schemeClr val="tx1"/>
                </a:solidFill>
              </a:rPr>
              <a:t>! </a:t>
            </a:r>
            <a:r>
              <a:rPr lang="ko-KR" altLang="en-US" sz="1400" dirty="0">
                <a:solidFill>
                  <a:schemeClr val="tx1"/>
                </a:solidFill>
              </a:rPr>
              <a:t>자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여기 강화된 아이템이야</a:t>
            </a:r>
            <a:r>
              <a:rPr lang="en-US" altLang="ko-KR" sz="1400" dirty="0">
                <a:solidFill>
                  <a:schemeClr val="tx1"/>
                </a:solidFill>
              </a:rPr>
              <a:t>!</a:t>
            </a:r>
            <a:r>
              <a:rPr lang="ko-KR" altLang="en-US" sz="1400" dirty="0">
                <a:solidFill>
                  <a:schemeClr val="tx1"/>
                </a:solidFill>
              </a:rPr>
              <a:t> 앞으로도 자주 볼 듯하니</a:t>
            </a:r>
            <a:r>
              <a:rPr lang="en-US" altLang="ko-KR" sz="14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ko-KR" altLang="en-US" sz="1400" dirty="0">
                <a:solidFill>
                  <a:schemeClr val="tx1"/>
                </a:solidFill>
              </a:rPr>
              <a:t>내 도움이 필요하면 얼마든지 찾아오도록 해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400" dirty="0">
                <a:solidFill>
                  <a:schemeClr val="tx1"/>
                </a:solidFill>
              </a:rPr>
              <a:t>그리고 이거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아까 돌아다니다가 주웠는데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너 한테 필요한 것 같아 보이니 </a:t>
            </a:r>
            <a:r>
              <a:rPr lang="ko-KR" altLang="en-US" sz="1400" dirty="0" err="1">
                <a:solidFill>
                  <a:schemeClr val="tx1"/>
                </a:solidFill>
              </a:rPr>
              <a:t>세아가</a:t>
            </a:r>
            <a:r>
              <a:rPr lang="ko-KR" altLang="en-US" sz="1400" dirty="0">
                <a:solidFill>
                  <a:schemeClr val="tx1"/>
                </a:solidFill>
              </a:rPr>
              <a:t> 가지도록 해</a:t>
            </a:r>
            <a:r>
              <a:rPr lang="en-US" altLang="ko-KR" sz="14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ko-KR" altLang="en-US" sz="1400" dirty="0">
                <a:solidFill>
                  <a:schemeClr val="tx1"/>
                </a:solidFill>
              </a:rPr>
              <a:t>그럼 난 작업도구들을 정리하러 이만 가 </a:t>
            </a:r>
            <a:r>
              <a:rPr lang="ko-KR" altLang="en-US" sz="1400" dirty="0" err="1">
                <a:solidFill>
                  <a:schemeClr val="tx1"/>
                </a:solidFill>
              </a:rPr>
              <a:t>볼께</a:t>
            </a:r>
            <a:r>
              <a:rPr lang="en-US" altLang="ko-KR" sz="1400" dirty="0">
                <a:solidFill>
                  <a:schemeClr val="tx1"/>
                </a:solidFill>
              </a:rPr>
              <a:t>! </a:t>
            </a:r>
            <a:r>
              <a:rPr lang="ko-KR" altLang="en-US" sz="1400" dirty="0">
                <a:solidFill>
                  <a:schemeClr val="tx1"/>
                </a:solidFill>
              </a:rPr>
              <a:t>또 보자</a:t>
            </a:r>
            <a:r>
              <a:rPr lang="en-US" altLang="ko-KR" sz="1400" dirty="0">
                <a:solidFill>
                  <a:schemeClr val="tx1"/>
                </a:solidFill>
              </a:rPr>
              <a:t>!</a:t>
            </a:r>
          </a:p>
          <a:p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FB3E94E5-E337-CCDA-AD08-665B2E3A97A3}"/>
              </a:ext>
            </a:extLst>
          </p:cNvPr>
          <p:cNvSpPr/>
          <p:nvPr/>
        </p:nvSpPr>
        <p:spPr>
          <a:xfrm rot="5400000">
            <a:off x="10280705" y="237723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E5821041-BDA6-A0EF-8E9A-6857A017C74C}"/>
              </a:ext>
            </a:extLst>
          </p:cNvPr>
          <p:cNvSpPr/>
          <p:nvPr/>
        </p:nvSpPr>
        <p:spPr>
          <a:xfrm rot="16200000" flipH="1">
            <a:off x="9882226" y="237723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63F4687-F5AF-E633-E2B3-644D80902C92}"/>
              </a:ext>
            </a:extLst>
          </p:cNvPr>
          <p:cNvGraphicFramePr>
            <a:graphicFrameLocks noGrp="1"/>
          </p:cNvGraphicFramePr>
          <p:nvPr/>
        </p:nvGraphicFramePr>
        <p:xfrm>
          <a:off x="1057012" y="3508385"/>
          <a:ext cx="9840285" cy="3135696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4428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6B0D98-4F40-F0C8-63A2-DDC56529B32A}"/>
              </a:ext>
            </a:extLst>
          </p:cNvPr>
          <p:cNvSpPr/>
          <p:nvPr/>
        </p:nvSpPr>
        <p:spPr>
          <a:xfrm>
            <a:off x="1208014" y="3626356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6C523D0-0D77-821D-2C5F-7C40BDB46875}"/>
              </a:ext>
            </a:extLst>
          </p:cNvPr>
          <p:cNvSpPr/>
          <p:nvPr/>
        </p:nvSpPr>
        <p:spPr>
          <a:xfrm>
            <a:off x="1208014" y="5564211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이세아</a:t>
            </a:r>
            <a:endParaRPr lang="en-US" altLang="ko-KR" sz="12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FE7A19-0C2C-312D-43C3-23FAC5C9B352}"/>
              </a:ext>
            </a:extLst>
          </p:cNvPr>
          <p:cNvSpPr/>
          <p:nvPr/>
        </p:nvSpPr>
        <p:spPr>
          <a:xfrm>
            <a:off x="9731228" y="6232390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F082362-1EA9-C6E8-D1B9-763417013A8F}"/>
              </a:ext>
            </a:extLst>
          </p:cNvPr>
          <p:cNvSpPr/>
          <p:nvPr/>
        </p:nvSpPr>
        <p:spPr>
          <a:xfrm>
            <a:off x="3020036" y="3626356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감사합니다</a:t>
            </a:r>
            <a:r>
              <a:rPr lang="en-US" altLang="ko-KR" sz="14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1E7A85DC-19F3-B543-A84F-1E77E1105D08}"/>
              </a:ext>
            </a:extLst>
          </p:cNvPr>
          <p:cNvSpPr/>
          <p:nvPr/>
        </p:nvSpPr>
        <p:spPr>
          <a:xfrm rot="5400000">
            <a:off x="10280705" y="5648937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E349A3FB-6BB3-AC7B-C631-DF3B1B0C4EBE}"/>
              </a:ext>
            </a:extLst>
          </p:cNvPr>
          <p:cNvSpPr/>
          <p:nvPr/>
        </p:nvSpPr>
        <p:spPr>
          <a:xfrm rot="16200000" flipH="1">
            <a:off x="9882226" y="5648937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8EEC492-827B-7D05-D79A-0B2E7D086FC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014" y="3611090"/>
            <a:ext cx="1627464" cy="186235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6CA3FA6-6EB6-AEF6-C302-9A15B9F6D58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71" y="407314"/>
            <a:ext cx="1043081" cy="161818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C2916D09-9202-10D5-4690-0D0767205E41}"/>
              </a:ext>
            </a:extLst>
          </p:cNvPr>
          <p:cNvSpPr/>
          <p:nvPr/>
        </p:nvSpPr>
        <p:spPr>
          <a:xfrm rot="13296128">
            <a:off x="10633043" y="6394198"/>
            <a:ext cx="570451" cy="37750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6A859B2F-F27E-21C5-C73D-A9A7EFA6FBC0}"/>
              </a:ext>
            </a:extLst>
          </p:cNvPr>
          <p:cNvSpPr/>
          <p:nvPr/>
        </p:nvSpPr>
        <p:spPr>
          <a:xfrm>
            <a:off x="11304164" y="1210325"/>
            <a:ext cx="411060" cy="537880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6DD7C2-5518-9DFE-1BC8-4A3F8E01E659}"/>
              </a:ext>
            </a:extLst>
          </p:cNvPr>
          <p:cNvSpPr txBox="1"/>
          <p:nvPr/>
        </p:nvSpPr>
        <p:spPr>
          <a:xfrm>
            <a:off x="10956022" y="729842"/>
            <a:ext cx="1157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진행순서</a:t>
            </a:r>
          </a:p>
        </p:txBody>
      </p:sp>
    </p:spTree>
    <p:extLst>
      <p:ext uri="{BB962C8B-B14F-4D97-AF65-F5344CB8AC3E}">
        <p14:creationId xmlns:p14="http://schemas.microsoft.com/office/powerpoint/2010/main" val="50841734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9408C1-DACC-823B-DA89-47583C1C8056}"/>
              </a:ext>
            </a:extLst>
          </p:cNvPr>
          <p:cNvGraphicFramePr>
            <a:graphicFrameLocks noGrp="1"/>
          </p:cNvGraphicFramePr>
          <p:nvPr/>
        </p:nvGraphicFramePr>
        <p:xfrm>
          <a:off x="1057012" y="94065"/>
          <a:ext cx="9840285" cy="3135696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4428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F47902F1-3C58-8087-488B-82DEA3D52974}"/>
              </a:ext>
            </a:extLst>
          </p:cNvPr>
          <p:cNvSpPr/>
          <p:nvPr/>
        </p:nvSpPr>
        <p:spPr>
          <a:xfrm>
            <a:off x="1208014" y="2149891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이세아</a:t>
            </a:r>
            <a:endParaRPr lang="en-US" altLang="ko-KR" sz="12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AC362D1-C8B6-A59D-CD92-29AE0B8C57ED}"/>
              </a:ext>
            </a:extLst>
          </p:cNvPr>
          <p:cNvSpPr/>
          <p:nvPr/>
        </p:nvSpPr>
        <p:spPr>
          <a:xfrm>
            <a:off x="9731228" y="2818070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9272CBB-9A83-EA86-062E-DBB49AD597C9}"/>
              </a:ext>
            </a:extLst>
          </p:cNvPr>
          <p:cNvSpPr/>
          <p:nvPr/>
        </p:nvSpPr>
        <p:spPr>
          <a:xfrm>
            <a:off x="3020036" y="212036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감사합니다</a:t>
            </a:r>
            <a:r>
              <a:rPr lang="en-US" altLang="ko-KR" sz="14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A91AB06-2D29-8491-E84E-ABEDDC5FBDC9}"/>
              </a:ext>
            </a:extLst>
          </p:cNvPr>
          <p:cNvSpPr/>
          <p:nvPr/>
        </p:nvSpPr>
        <p:spPr>
          <a:xfrm rot="5400000">
            <a:off x="10280705" y="2234617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E2E7E38F-B9F2-007A-CB62-7F695B73C1D6}"/>
              </a:ext>
            </a:extLst>
          </p:cNvPr>
          <p:cNvSpPr/>
          <p:nvPr/>
        </p:nvSpPr>
        <p:spPr>
          <a:xfrm rot="16200000" flipH="1">
            <a:off x="9882226" y="2234617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D0E8F4C-DA7F-D2FA-BEED-5A6A378922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014" y="196770"/>
            <a:ext cx="1627464" cy="1862356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C5D998DA-1634-6694-7717-2768D0F7119A}"/>
              </a:ext>
            </a:extLst>
          </p:cNvPr>
          <p:cNvSpPr/>
          <p:nvPr/>
        </p:nvSpPr>
        <p:spPr>
          <a:xfrm rot="13296128">
            <a:off x="10633043" y="2979878"/>
            <a:ext cx="570451" cy="37750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2459740E-9489-63B3-03FA-0BF55B03786B}"/>
              </a:ext>
            </a:extLst>
          </p:cNvPr>
          <p:cNvSpPr/>
          <p:nvPr/>
        </p:nvSpPr>
        <p:spPr>
          <a:xfrm>
            <a:off x="5648590" y="3347732"/>
            <a:ext cx="511728" cy="1002484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D5C7CAD-2B4A-3FD3-4E78-983D30E8E05C}"/>
              </a:ext>
            </a:extLst>
          </p:cNvPr>
          <p:cNvSpPr/>
          <p:nvPr/>
        </p:nvSpPr>
        <p:spPr>
          <a:xfrm>
            <a:off x="6526635" y="3429000"/>
            <a:ext cx="2617365" cy="7550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대화 </a:t>
            </a:r>
            <a:r>
              <a:rPr lang="ko-KR" altLang="en-US" dirty="0" err="1"/>
              <a:t>종료뒤</a:t>
            </a:r>
            <a:r>
              <a:rPr lang="ko-KR" altLang="en-US" dirty="0"/>
              <a:t> 화면에</a:t>
            </a:r>
            <a:endParaRPr lang="en-US" altLang="ko-KR" dirty="0"/>
          </a:p>
          <a:p>
            <a:pPr algn="ctr"/>
            <a:r>
              <a:rPr lang="en-US" altLang="ko-KR" dirty="0"/>
              <a:t>Ui</a:t>
            </a:r>
            <a:r>
              <a:rPr lang="ko-KR" altLang="en-US" dirty="0"/>
              <a:t>창 출력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85C2D1C-5BCE-EFCE-B862-57DAA5539D66}"/>
              </a:ext>
            </a:extLst>
          </p:cNvPr>
          <p:cNvSpPr/>
          <p:nvPr/>
        </p:nvSpPr>
        <p:spPr>
          <a:xfrm>
            <a:off x="3959601" y="4383248"/>
            <a:ext cx="3825382" cy="10024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소독용 물총 </a:t>
            </a:r>
            <a:r>
              <a:rPr lang="en-US" altLang="ko-KR" dirty="0">
                <a:solidFill>
                  <a:schemeClr val="tx1"/>
                </a:solidFill>
              </a:rPr>
              <a:t>LV2</a:t>
            </a:r>
            <a:r>
              <a:rPr lang="ko-KR" altLang="en-US" dirty="0">
                <a:solidFill>
                  <a:schemeClr val="tx1"/>
                </a:solidFill>
              </a:rPr>
              <a:t>를 획득하셨습니다</a:t>
            </a:r>
            <a:r>
              <a:rPr lang="en-US" altLang="ko-KR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919BE1E-C596-767A-6CB0-4CF375F64D8B}"/>
              </a:ext>
            </a:extLst>
          </p:cNvPr>
          <p:cNvSpPr/>
          <p:nvPr/>
        </p:nvSpPr>
        <p:spPr>
          <a:xfrm>
            <a:off x="5339591" y="5008229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5E5145-04BA-0299-23E3-3EC2C4E3AB0B}"/>
              </a:ext>
            </a:extLst>
          </p:cNvPr>
          <p:cNvSpPr/>
          <p:nvPr/>
        </p:nvSpPr>
        <p:spPr>
          <a:xfrm>
            <a:off x="3959601" y="5584971"/>
            <a:ext cx="3825382" cy="10024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퍼즐조각을 획득하셨습니다</a:t>
            </a:r>
            <a:r>
              <a:rPr lang="en-US" altLang="ko-KR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C99FDF-4349-2422-DA36-74B6B5B9B79E}"/>
              </a:ext>
            </a:extLst>
          </p:cNvPr>
          <p:cNvSpPr/>
          <p:nvPr/>
        </p:nvSpPr>
        <p:spPr>
          <a:xfrm>
            <a:off x="5339591" y="6209952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0BA0C2BD-FFF0-8514-DEB6-76237F8A683E}"/>
              </a:ext>
            </a:extLst>
          </p:cNvPr>
          <p:cNvSpPr/>
          <p:nvPr/>
        </p:nvSpPr>
        <p:spPr>
          <a:xfrm>
            <a:off x="5701717" y="5343788"/>
            <a:ext cx="394283" cy="3691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5727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2-5</a:t>
            </a:r>
            <a:endParaRPr lang="ko-KR" altLang="en-US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941540E-3BD5-D60D-92AB-07FB876B5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993424"/>
              </p:ext>
            </p:extLst>
          </p:nvPr>
        </p:nvGraphicFramePr>
        <p:xfrm>
          <a:off x="243281" y="4590831"/>
          <a:ext cx="11685864" cy="21411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963">
                  <a:extLst>
                    <a:ext uri="{9D8B030D-6E8A-4147-A177-3AD203B41FA5}">
                      <a16:colId xmlns:a16="http://schemas.microsoft.com/office/drawing/2014/main" val="1704849083"/>
                    </a:ext>
                  </a:extLst>
                </a:gridCol>
                <a:gridCol w="2343325">
                  <a:extLst>
                    <a:ext uri="{9D8B030D-6E8A-4147-A177-3AD203B41FA5}">
                      <a16:colId xmlns:a16="http://schemas.microsoft.com/office/drawing/2014/main" val="2908431181"/>
                    </a:ext>
                  </a:extLst>
                </a:gridCol>
                <a:gridCol w="1947644">
                  <a:extLst>
                    <a:ext uri="{9D8B030D-6E8A-4147-A177-3AD203B41FA5}">
                      <a16:colId xmlns:a16="http://schemas.microsoft.com/office/drawing/2014/main" val="2889699096"/>
                    </a:ext>
                  </a:extLst>
                </a:gridCol>
                <a:gridCol w="1947644">
                  <a:extLst>
                    <a:ext uri="{9D8B030D-6E8A-4147-A177-3AD203B41FA5}">
                      <a16:colId xmlns:a16="http://schemas.microsoft.com/office/drawing/2014/main" val="1980179668"/>
                    </a:ext>
                  </a:extLst>
                </a:gridCol>
                <a:gridCol w="1947644">
                  <a:extLst>
                    <a:ext uri="{9D8B030D-6E8A-4147-A177-3AD203B41FA5}">
                      <a16:colId xmlns:a16="http://schemas.microsoft.com/office/drawing/2014/main" val="2759365211"/>
                    </a:ext>
                  </a:extLst>
                </a:gridCol>
                <a:gridCol w="1947644">
                  <a:extLst>
                    <a:ext uri="{9D8B030D-6E8A-4147-A177-3AD203B41FA5}">
                      <a16:colId xmlns:a16="http://schemas.microsoft.com/office/drawing/2014/main" val="1454566763"/>
                    </a:ext>
                  </a:extLst>
                </a:gridCol>
              </a:tblGrid>
              <a:tr h="232118">
                <a:tc gridSpan="6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미션</a:t>
                      </a:r>
                      <a:r>
                        <a:rPr lang="en-US" altLang="ko-KR" sz="1100" dirty="0"/>
                        <a:t>2-5 : </a:t>
                      </a:r>
                      <a:r>
                        <a:rPr lang="ko-KR" altLang="en-US" sz="1100" dirty="0"/>
                        <a:t>지금까지 모은 퍼즐조각을 이용해 퍼즐상자를 열어 열쇠를 획득하자</a:t>
                      </a:r>
                      <a:r>
                        <a:rPr lang="en-US" altLang="ko-KR" sz="1100" dirty="0"/>
                        <a:t>!</a:t>
                      </a: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743567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퀘스트 진행 위치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책상 위 퍼즐 상자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32751"/>
                  </a:ext>
                </a:extLst>
              </a:tr>
              <a:tr h="37143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전개</a:t>
                      </a: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 err="1"/>
                        <a:t>의자앞에서</a:t>
                      </a:r>
                      <a:r>
                        <a:rPr lang="ko-KR" altLang="en-US" sz="1100" dirty="0"/>
                        <a:t>  점프하여 의자위로 올라감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46467"/>
                  </a:ext>
                </a:extLst>
              </a:tr>
              <a:tr h="452731"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100" dirty="0"/>
                        <a:t>2. </a:t>
                      </a:r>
                      <a:r>
                        <a:rPr lang="ko-KR" altLang="en-US" sz="1100" dirty="0"/>
                        <a:t>의자위에서 점프하여 책상위로 올라가 책상위에 놓여져 있는 퍼즐조각상자와 상호작용</a:t>
                      </a:r>
                      <a:r>
                        <a:rPr lang="en-US" altLang="ko-KR" sz="1100" dirty="0"/>
                        <a:t>.(</a:t>
                      </a:r>
                      <a:r>
                        <a:rPr lang="ko-KR" altLang="en-US" sz="1100" dirty="0"/>
                        <a:t>퍼즐조각상자와 접촉하면 화면 한 가운데 </a:t>
                      </a:r>
                      <a:r>
                        <a:rPr lang="ko-KR" altLang="en-US" sz="1100" dirty="0" err="1"/>
                        <a:t>퍼즐맞추기</a:t>
                      </a:r>
                      <a:r>
                        <a:rPr lang="ko-KR" altLang="en-US" sz="1100" dirty="0"/>
                        <a:t> 창 출력</a:t>
                      </a:r>
                      <a:r>
                        <a:rPr lang="en-US" altLang="ko-KR" sz="1100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189754"/>
                  </a:ext>
                </a:extLst>
              </a:tr>
              <a:tr h="4274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100" dirty="0"/>
                        <a:t>3. </a:t>
                      </a:r>
                      <a:r>
                        <a:rPr lang="ko-KR" altLang="en-US" sz="1100" dirty="0"/>
                        <a:t>퍼즐조각을 다 맞추면 상자가 열리지만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열리는 애니메이션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그 안에는 열쇠를 찾고 싶으면 방문 앞으로 오라는 쪽지만 남겨져 있음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동시에 퀘스트</a:t>
                      </a:r>
                      <a:r>
                        <a:rPr lang="en-US" altLang="ko-KR" sz="1100" dirty="0"/>
                        <a:t>2 </a:t>
                      </a:r>
                      <a:r>
                        <a:rPr lang="ko-KR" altLang="en-US" sz="1100" dirty="0"/>
                        <a:t>클리어</a:t>
                      </a:r>
                      <a:endParaRPr lang="en-US" altLang="ko-KR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136229"/>
                  </a:ext>
                </a:extLst>
              </a:tr>
              <a:tr h="3714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추가시간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296526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934D5DE-BD41-4F27-95C9-ECDC746F1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41" y="595618"/>
            <a:ext cx="5728189" cy="39596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0E5E8AF5-57B5-306A-0C22-780508916C74}"/>
              </a:ext>
            </a:extLst>
          </p:cNvPr>
          <p:cNvSpPr/>
          <p:nvPr/>
        </p:nvSpPr>
        <p:spPr>
          <a:xfrm>
            <a:off x="2894202" y="1853910"/>
            <a:ext cx="276837" cy="34397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A530AA7-876C-4858-4820-0639286C815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014" y="2197887"/>
            <a:ext cx="1848124" cy="179776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7697AB99-6901-FF8A-BBFB-B1F4CC5CA2CC}"/>
              </a:ext>
            </a:extLst>
          </p:cNvPr>
          <p:cNvCxnSpPr/>
          <p:nvPr/>
        </p:nvCxnSpPr>
        <p:spPr>
          <a:xfrm rot="5400000">
            <a:off x="4661943" y="2865456"/>
            <a:ext cx="378738" cy="83890"/>
          </a:xfrm>
          <a:prstGeom prst="curvedConnector3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57565790-DD4F-4137-90AA-218B8E8C36B7}"/>
              </a:ext>
            </a:extLst>
          </p:cNvPr>
          <p:cNvSpPr/>
          <p:nvPr/>
        </p:nvSpPr>
        <p:spPr>
          <a:xfrm>
            <a:off x="4726067" y="2666463"/>
            <a:ext cx="250489" cy="478173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BDA5907-614B-2B76-D373-8052A00BCA58}"/>
              </a:ext>
            </a:extLst>
          </p:cNvPr>
          <p:cNvCxnSpPr>
            <a:cxnSpLocks/>
            <a:stCxn id="3" idx="5"/>
            <a:endCxn id="24" idx="2"/>
          </p:cNvCxnSpPr>
          <p:nvPr/>
        </p:nvCxnSpPr>
        <p:spPr>
          <a:xfrm>
            <a:off x="3130497" y="2147513"/>
            <a:ext cx="1595570" cy="75803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94A0F84C-3E3A-A854-A638-7BE071192B9C}"/>
              </a:ext>
            </a:extLst>
          </p:cNvPr>
          <p:cNvSpPr/>
          <p:nvPr/>
        </p:nvSpPr>
        <p:spPr>
          <a:xfrm>
            <a:off x="2801923" y="2319501"/>
            <a:ext cx="461394" cy="343977"/>
          </a:xfrm>
          <a:prstGeom prst="ellips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4D299803-7455-F39A-25B0-778F913F2FC9}"/>
              </a:ext>
            </a:extLst>
          </p:cNvPr>
          <p:cNvSpPr/>
          <p:nvPr/>
        </p:nvSpPr>
        <p:spPr>
          <a:xfrm flipV="1">
            <a:off x="2560184" y="2376113"/>
            <a:ext cx="167779" cy="230752"/>
          </a:xfrm>
          <a:prstGeom prst="downArrow">
            <a:avLst/>
          </a:prstGeom>
          <a:solidFill>
            <a:schemeClr val="tx1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0CE5112-C498-7EA8-C357-459D52E83162}"/>
              </a:ext>
            </a:extLst>
          </p:cNvPr>
          <p:cNvSpPr/>
          <p:nvPr/>
        </p:nvSpPr>
        <p:spPr>
          <a:xfrm>
            <a:off x="2332751" y="2248262"/>
            <a:ext cx="1085245" cy="53688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F895EBA-F2B3-BFAD-D659-62B8A3946822}"/>
              </a:ext>
            </a:extLst>
          </p:cNvPr>
          <p:cNvSpPr/>
          <p:nvPr/>
        </p:nvSpPr>
        <p:spPr>
          <a:xfrm>
            <a:off x="3165708" y="1717532"/>
            <a:ext cx="483252" cy="429981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8005580B-CE8C-A6AB-EE43-E02CD00287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423" y="821662"/>
            <a:ext cx="4468994" cy="3173991"/>
          </a:xfrm>
          <a:prstGeom prst="rect">
            <a:avLst/>
          </a:prstGeom>
        </p:spPr>
      </p:pic>
      <p:sp>
        <p:nvSpPr>
          <p:cNvPr id="36" name="타원 35">
            <a:extLst>
              <a:ext uri="{FF2B5EF4-FFF2-40B4-BE49-F238E27FC236}">
                <a16:creationId xmlns:a16="http://schemas.microsoft.com/office/drawing/2014/main" id="{CA714DB7-0B8C-16B0-4AD2-59F968540592}"/>
              </a:ext>
            </a:extLst>
          </p:cNvPr>
          <p:cNvSpPr/>
          <p:nvPr/>
        </p:nvSpPr>
        <p:spPr>
          <a:xfrm>
            <a:off x="8133438" y="1048103"/>
            <a:ext cx="1780765" cy="1558762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0910BF9-ABF6-D08E-E225-658DC10163C8}"/>
              </a:ext>
            </a:extLst>
          </p:cNvPr>
          <p:cNvCxnSpPr>
            <a:stCxn id="33" idx="6"/>
            <a:endCxn id="36" idx="2"/>
          </p:cNvCxnSpPr>
          <p:nvPr/>
        </p:nvCxnSpPr>
        <p:spPr>
          <a:xfrm flipV="1">
            <a:off x="3648960" y="1827484"/>
            <a:ext cx="4484478" cy="1050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3961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2-5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9FCA7AB-742C-8AC8-AABA-ABF76367F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169548"/>
              </p:ext>
            </p:extLst>
          </p:nvPr>
        </p:nvGraphicFramePr>
        <p:xfrm>
          <a:off x="1418706" y="2774969"/>
          <a:ext cx="3571846" cy="334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923">
                  <a:extLst>
                    <a:ext uri="{9D8B030D-6E8A-4147-A177-3AD203B41FA5}">
                      <a16:colId xmlns:a16="http://schemas.microsoft.com/office/drawing/2014/main" val="2009437891"/>
                    </a:ext>
                  </a:extLst>
                </a:gridCol>
                <a:gridCol w="1785923">
                  <a:extLst>
                    <a:ext uri="{9D8B030D-6E8A-4147-A177-3AD203B41FA5}">
                      <a16:colId xmlns:a16="http://schemas.microsoft.com/office/drawing/2014/main" val="2046929814"/>
                    </a:ext>
                  </a:extLst>
                </a:gridCol>
              </a:tblGrid>
              <a:tr h="167030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46591"/>
                  </a:ext>
                </a:extLst>
              </a:tr>
              <a:tr h="167030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75832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A72F12D3-E723-A2F9-1700-0AAB1B377B67}"/>
              </a:ext>
            </a:extLst>
          </p:cNvPr>
          <p:cNvSpPr/>
          <p:nvPr/>
        </p:nvSpPr>
        <p:spPr>
          <a:xfrm>
            <a:off x="6786693" y="1612669"/>
            <a:ext cx="4798503" cy="45029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C1A96F-62A0-F38A-4C03-19E35EA94821}"/>
              </a:ext>
            </a:extLst>
          </p:cNvPr>
          <p:cNvSpPr/>
          <p:nvPr/>
        </p:nvSpPr>
        <p:spPr>
          <a:xfrm>
            <a:off x="7222920" y="1818313"/>
            <a:ext cx="1551965" cy="150163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퍼즐조각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4B2EF4B-D13C-1AE5-3F67-C11E0DF5CD94}"/>
              </a:ext>
            </a:extLst>
          </p:cNvPr>
          <p:cNvSpPr/>
          <p:nvPr/>
        </p:nvSpPr>
        <p:spPr>
          <a:xfrm>
            <a:off x="9290805" y="1818313"/>
            <a:ext cx="1551965" cy="15016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퍼즐조각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807841-0497-1E26-D5C6-D11D0FEED7EF}"/>
              </a:ext>
            </a:extLst>
          </p:cNvPr>
          <p:cNvSpPr/>
          <p:nvPr/>
        </p:nvSpPr>
        <p:spPr>
          <a:xfrm>
            <a:off x="7206140" y="4351478"/>
            <a:ext cx="1551965" cy="150163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퍼즐조각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ED38BB-77E7-5128-AF26-B6F07C4C00E9}"/>
              </a:ext>
            </a:extLst>
          </p:cNvPr>
          <p:cNvSpPr/>
          <p:nvPr/>
        </p:nvSpPr>
        <p:spPr>
          <a:xfrm>
            <a:off x="9366306" y="4351478"/>
            <a:ext cx="1551965" cy="150163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퍼즐조각</a:t>
            </a: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FAA047-B448-58E0-72FB-5CD8B8E63A00}"/>
              </a:ext>
            </a:extLst>
          </p:cNvPr>
          <p:cNvSpPr/>
          <p:nvPr/>
        </p:nvSpPr>
        <p:spPr>
          <a:xfrm>
            <a:off x="7393788" y="1071904"/>
            <a:ext cx="3368179" cy="643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모은 퍼즐들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8065" y="681644"/>
            <a:ext cx="6966066" cy="7120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퍼즐조각상자와 상호작용하면 다음과 같은 </a:t>
            </a:r>
            <a:r>
              <a:rPr lang="en-US" altLang="ko-KR" dirty="0"/>
              <a:t>UI</a:t>
            </a:r>
            <a:r>
              <a:rPr lang="ko-KR" altLang="en-US" dirty="0"/>
              <a:t>전개</a:t>
            </a:r>
          </a:p>
        </p:txBody>
      </p:sp>
      <p:sp>
        <p:nvSpPr>
          <p:cNvPr id="3" name="아래쪽 화살표 2"/>
          <p:cNvSpPr/>
          <p:nvPr/>
        </p:nvSpPr>
        <p:spPr>
          <a:xfrm rot="8761800">
            <a:off x="8551763" y="3090999"/>
            <a:ext cx="399011" cy="415636"/>
          </a:xfrm>
          <a:prstGeom prst="downArrow">
            <a:avLst/>
          </a:prstGeom>
          <a:solidFill>
            <a:srgbClr val="FFFF00"/>
          </a:soli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629764" y="3005690"/>
            <a:ext cx="1563119" cy="1411827"/>
            <a:chOff x="5223574" y="2325389"/>
            <a:chExt cx="1727854" cy="1688322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EC1A96F-62A0-F38A-4C03-19E35EA94821}"/>
                </a:ext>
              </a:extLst>
            </p:cNvPr>
            <p:cNvSpPr/>
            <p:nvPr/>
          </p:nvSpPr>
          <p:spPr>
            <a:xfrm>
              <a:off x="5223574" y="2325389"/>
              <a:ext cx="1551965" cy="150163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퍼즐조각</a:t>
              </a:r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9" name="아래쪽 화살표 18"/>
            <p:cNvSpPr/>
            <p:nvPr/>
          </p:nvSpPr>
          <p:spPr>
            <a:xfrm rot="8761800">
              <a:off x="6552417" y="3598075"/>
              <a:ext cx="399011" cy="415636"/>
            </a:xfrm>
            <a:prstGeom prst="downArrow">
              <a:avLst/>
            </a:prstGeom>
            <a:solidFill>
              <a:srgbClr val="FFFF00"/>
            </a:solidFill>
            <a:ln>
              <a:noFill/>
            </a:ln>
            <a:effectLst>
              <a:glow rad="1397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/>
          <p:cNvSpPr/>
          <p:nvPr/>
        </p:nvSpPr>
        <p:spPr>
          <a:xfrm>
            <a:off x="108065" y="1754966"/>
            <a:ext cx="6372429" cy="756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모은 퍼즐들 창에 있는 퍼즐조각을</a:t>
            </a:r>
            <a:r>
              <a:rPr lang="en-US" altLang="ko-KR" dirty="0"/>
              <a:t>(</a:t>
            </a:r>
            <a:r>
              <a:rPr lang="ko-KR" altLang="en-US" dirty="0"/>
              <a:t>우측</a:t>
            </a:r>
            <a:r>
              <a:rPr lang="en-US" altLang="ko-KR" dirty="0"/>
              <a:t>)</a:t>
            </a:r>
          </a:p>
          <a:p>
            <a:pPr algn="ctr"/>
            <a:r>
              <a:rPr lang="ko-KR" altLang="en-US" dirty="0"/>
              <a:t>퍼즐상자 </a:t>
            </a:r>
            <a:r>
              <a:rPr lang="ko-KR" altLang="en-US" dirty="0" err="1"/>
              <a:t>뚜껑쪽에</a:t>
            </a:r>
            <a:r>
              <a:rPr lang="ko-KR" altLang="en-US" dirty="0"/>
              <a:t> 있는 퍼즐판으로 클릭</a:t>
            </a:r>
          </a:p>
        </p:txBody>
      </p:sp>
      <p:sp>
        <p:nvSpPr>
          <p:cNvPr id="10" name="아래쪽 화살표 9"/>
          <p:cNvSpPr/>
          <p:nvPr/>
        </p:nvSpPr>
        <p:spPr>
          <a:xfrm>
            <a:off x="2765613" y="1426770"/>
            <a:ext cx="1201116" cy="300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72537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모서리가 접힌 도형 22"/>
          <p:cNvSpPr/>
          <p:nvPr/>
        </p:nvSpPr>
        <p:spPr>
          <a:xfrm>
            <a:off x="9116155" y="1662067"/>
            <a:ext cx="2576946" cy="3707476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쪽지내용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-</a:t>
            </a:r>
            <a:r>
              <a:rPr lang="ko-KR" altLang="en-US" sz="1200" dirty="0">
                <a:solidFill>
                  <a:schemeClr val="tx1"/>
                </a:solidFill>
              </a:rPr>
              <a:t>결투장</a:t>
            </a:r>
            <a:r>
              <a:rPr lang="en-US" altLang="ko-KR" sz="1200" dirty="0">
                <a:solidFill>
                  <a:schemeClr val="tx1"/>
                </a:solidFill>
              </a:rPr>
              <a:t>-</a:t>
            </a: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여기까지 오다니 제법인데</a:t>
            </a:r>
            <a:r>
              <a:rPr lang="en-US" altLang="ko-KR" sz="12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하지만 이곳을 나갈 방문 열쇠는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 몸이 이미 가져간 지 오래다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여기서 나갈 열쇠를 찾고 싶다면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방문 앞으로 오도록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p.S</a:t>
            </a:r>
            <a:r>
              <a:rPr lang="en-US" altLang="ko-KR" sz="1200" dirty="0">
                <a:solidFill>
                  <a:schemeClr val="tx1"/>
                </a:solidFill>
              </a:rPr>
              <a:t> : </a:t>
            </a:r>
            <a:r>
              <a:rPr lang="ko-KR" altLang="en-US" sz="1200" dirty="0">
                <a:solidFill>
                  <a:schemeClr val="tx1"/>
                </a:solidFill>
              </a:rPr>
              <a:t>참고로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>
                <a:solidFill>
                  <a:schemeClr val="tx1"/>
                </a:solidFill>
              </a:rPr>
              <a:t>나는 너가 굉장히 밉다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각오 단단히 하도록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2-5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9116B3B-B1B1-90D3-1712-560A3479CE05}"/>
              </a:ext>
            </a:extLst>
          </p:cNvPr>
          <p:cNvSpPr/>
          <p:nvPr/>
        </p:nvSpPr>
        <p:spPr>
          <a:xfrm>
            <a:off x="-2378" y="535947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참고</a:t>
            </a:r>
            <a:r>
              <a:rPr lang="en-US" altLang="ko-KR" dirty="0"/>
              <a:t>-</a:t>
            </a:r>
            <a:r>
              <a:rPr lang="ko-KR" altLang="en-US" dirty="0"/>
              <a:t>퍼즐관련 오브젝트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199281" y="5642448"/>
            <a:ext cx="2410693" cy="95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쪽지를 클릭하면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쪽지내용</a:t>
            </a:r>
            <a:r>
              <a:rPr lang="ko-KR" altLang="en-US" sz="1400" dirty="0"/>
              <a:t> 확인과 동시에</a:t>
            </a:r>
            <a:endParaRPr lang="en-US" altLang="ko-KR" sz="1400" dirty="0"/>
          </a:p>
          <a:p>
            <a:pPr algn="ctr"/>
            <a:r>
              <a:rPr lang="ko-KR" altLang="en-US" sz="1400" dirty="0"/>
              <a:t>미션</a:t>
            </a:r>
            <a:r>
              <a:rPr lang="en-US" altLang="ko-KR" sz="1400" dirty="0"/>
              <a:t>2 </a:t>
            </a:r>
            <a:r>
              <a:rPr lang="ko-KR" altLang="en-US" sz="1400" dirty="0" err="1"/>
              <a:t>클리어</a:t>
            </a:r>
            <a:endParaRPr lang="en-US" altLang="ko-KR" sz="1400" dirty="0"/>
          </a:p>
        </p:txBody>
      </p:sp>
      <p:sp>
        <p:nvSpPr>
          <p:cNvPr id="31" name="오른쪽 화살표 30"/>
          <p:cNvSpPr/>
          <p:nvPr/>
        </p:nvSpPr>
        <p:spPr>
          <a:xfrm>
            <a:off x="8548381" y="3192597"/>
            <a:ext cx="477005" cy="74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B05AAF1-54FD-9EB1-9B1C-4666547668CD}"/>
              </a:ext>
            </a:extLst>
          </p:cNvPr>
          <p:cNvSpPr/>
          <p:nvPr/>
        </p:nvSpPr>
        <p:spPr>
          <a:xfrm>
            <a:off x="213957" y="2232060"/>
            <a:ext cx="2969703" cy="27845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책상</a:t>
            </a:r>
            <a:r>
              <a:rPr lang="en-US" altLang="ko-KR" dirty="0"/>
              <a:t>(</a:t>
            </a:r>
            <a:r>
              <a:rPr lang="ko-KR" altLang="en-US" dirty="0"/>
              <a:t>위에서 봤을 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0F6811-3990-C8CA-DAFA-DA9A380CC54A}"/>
              </a:ext>
            </a:extLst>
          </p:cNvPr>
          <p:cNvSpPr/>
          <p:nvPr/>
        </p:nvSpPr>
        <p:spPr>
          <a:xfrm>
            <a:off x="1882401" y="2341138"/>
            <a:ext cx="1110686" cy="10878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오르골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54E194-22D5-7B48-5103-392A6196D6B9}"/>
              </a:ext>
            </a:extLst>
          </p:cNvPr>
          <p:cNvSpPr/>
          <p:nvPr/>
        </p:nvSpPr>
        <p:spPr>
          <a:xfrm>
            <a:off x="467136" y="2389937"/>
            <a:ext cx="1013558" cy="8577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퍼즐틀</a:t>
            </a:r>
            <a:endParaRPr lang="ko-KR" altLang="en-US" dirty="0"/>
          </a:p>
        </p:txBody>
      </p:sp>
      <p:sp>
        <p:nvSpPr>
          <p:cNvPr id="14" name="오른쪽 화살표 30">
            <a:extLst>
              <a:ext uri="{FF2B5EF4-FFF2-40B4-BE49-F238E27FC236}">
                <a16:creationId xmlns:a16="http://schemas.microsoft.com/office/drawing/2014/main" id="{AB413244-665A-9684-8764-7A485938CD67}"/>
              </a:ext>
            </a:extLst>
          </p:cNvPr>
          <p:cNvSpPr/>
          <p:nvPr/>
        </p:nvSpPr>
        <p:spPr>
          <a:xfrm>
            <a:off x="3331649" y="3247711"/>
            <a:ext cx="527790" cy="74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6E33B03-348F-59BC-002D-79AEFE614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32" y="2227662"/>
            <a:ext cx="2156475" cy="2576286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5F6846C5-FBC3-23E0-1D6B-DE47114FBDF4}"/>
              </a:ext>
            </a:extLst>
          </p:cNvPr>
          <p:cNvSpPr/>
          <p:nvPr/>
        </p:nvSpPr>
        <p:spPr>
          <a:xfrm rot="8467179">
            <a:off x="1002640" y="2976600"/>
            <a:ext cx="478172" cy="5285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F5A9287-017A-AF01-BDDB-17091EFF7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614" y="2201636"/>
            <a:ext cx="2454728" cy="2454728"/>
          </a:xfrm>
          <a:prstGeom prst="rect">
            <a:avLst/>
          </a:prstGeom>
        </p:spPr>
      </p:pic>
      <p:sp>
        <p:nvSpPr>
          <p:cNvPr id="34" name="오른쪽 화살표 30">
            <a:extLst>
              <a:ext uri="{FF2B5EF4-FFF2-40B4-BE49-F238E27FC236}">
                <a16:creationId xmlns:a16="http://schemas.microsoft.com/office/drawing/2014/main" id="{E7790999-E9F7-4843-1BF6-883573A4E23D}"/>
              </a:ext>
            </a:extLst>
          </p:cNvPr>
          <p:cNvSpPr/>
          <p:nvPr/>
        </p:nvSpPr>
        <p:spPr>
          <a:xfrm>
            <a:off x="6266425" y="3247711"/>
            <a:ext cx="527790" cy="747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42093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4BB87A-3A2B-F18D-8D59-C94E5E467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249745"/>
              </p:ext>
            </p:extLst>
          </p:nvPr>
        </p:nvGraphicFramePr>
        <p:xfrm>
          <a:off x="1224793" y="1298507"/>
          <a:ext cx="9840285" cy="4028503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2. </a:t>
                      </a:r>
                      <a:r>
                        <a:rPr lang="ko-KR" altLang="en-US" dirty="0"/>
                        <a:t>흩어져 있는 퍼즐조각을 모아 </a:t>
                      </a:r>
                      <a:r>
                        <a:rPr lang="ko-KR" altLang="en-US" dirty="0" err="1"/>
                        <a:t>오르골상자를</a:t>
                      </a:r>
                      <a:r>
                        <a:rPr lang="ko-KR" altLang="en-US" dirty="0"/>
                        <a:t> 열자</a:t>
                      </a:r>
                      <a:r>
                        <a:rPr lang="en-US" altLang="ko-KR" dirty="0"/>
                        <a:t>!(</a:t>
                      </a:r>
                      <a:r>
                        <a:rPr lang="ko-KR" altLang="en-US" dirty="0"/>
                        <a:t>클리어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76844"/>
                  </a:ext>
                </a:extLst>
              </a:tr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830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146F7CE-6FA1-9678-DA24-1FC9078126C7}"/>
              </a:ext>
            </a:extLst>
          </p:cNvPr>
          <p:cNvSpPr/>
          <p:nvPr/>
        </p:nvSpPr>
        <p:spPr>
          <a:xfrm>
            <a:off x="1375795" y="1895913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1EC7EB-C785-22DC-34DB-570786450E08}"/>
              </a:ext>
            </a:extLst>
          </p:cNvPr>
          <p:cNvSpPr/>
          <p:nvPr/>
        </p:nvSpPr>
        <p:spPr>
          <a:xfrm>
            <a:off x="1375795" y="3833768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토토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세아의</a:t>
            </a:r>
            <a:r>
              <a:rPr lang="ko-KR" altLang="en-US" sz="1400" dirty="0"/>
              <a:t> 애착인형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FE03A9-7137-F036-25E4-037A1E691580}"/>
              </a:ext>
            </a:extLst>
          </p:cNvPr>
          <p:cNvSpPr/>
          <p:nvPr/>
        </p:nvSpPr>
        <p:spPr>
          <a:xfrm>
            <a:off x="1375795" y="4611846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클리어 보상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B539CB-D5CC-4634-B954-4A3DC2BC587F}"/>
              </a:ext>
            </a:extLst>
          </p:cNvPr>
          <p:cNvSpPr/>
          <p:nvPr/>
        </p:nvSpPr>
        <p:spPr>
          <a:xfrm>
            <a:off x="9899009" y="4907560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812EB5-2C51-16CC-51CA-76902DB3561A}"/>
              </a:ext>
            </a:extLst>
          </p:cNvPr>
          <p:cNvSpPr/>
          <p:nvPr/>
        </p:nvSpPr>
        <p:spPr>
          <a:xfrm>
            <a:off x="3187817" y="1895913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500" dirty="0"/>
              <a:t>좋아</a:t>
            </a:r>
            <a:r>
              <a:rPr lang="en-US" altLang="ko-KR" sz="1500" dirty="0"/>
              <a:t>! </a:t>
            </a:r>
            <a:r>
              <a:rPr lang="ko-KR" altLang="en-US" sz="1500" dirty="0"/>
              <a:t>퍼즐조각 같은 건 작아서 찾기가 쉽지 않았을 텐데 그래도 해냈구나</a:t>
            </a:r>
            <a:r>
              <a:rPr lang="en-US" altLang="ko-KR" sz="1500" dirty="0"/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1500" dirty="0"/>
              <a:t>어</a:t>
            </a:r>
            <a:r>
              <a:rPr lang="en-US" altLang="ko-KR" sz="1500" dirty="0"/>
              <a:t>? </a:t>
            </a:r>
            <a:r>
              <a:rPr lang="ko-KR" altLang="en-US" sz="1500" dirty="0"/>
              <a:t>근데 왜 상자안에 열쇠가 안보이지</a:t>
            </a:r>
            <a:r>
              <a:rPr lang="en-US" altLang="ko-KR" sz="1500" dirty="0"/>
              <a:t>….?</a:t>
            </a:r>
            <a:r>
              <a:rPr lang="ko-KR" altLang="en-US" sz="1500" dirty="0"/>
              <a:t> </a:t>
            </a:r>
            <a:endParaRPr lang="en-US" altLang="ko-KR" sz="15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09EE70-B0AB-C245-5F46-412DDE83A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65" y="1965706"/>
            <a:ext cx="1328723" cy="169398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1AAF672-292A-60C4-F287-A04439F6178D}"/>
              </a:ext>
            </a:extLst>
          </p:cNvPr>
          <p:cNvSpPr/>
          <p:nvPr/>
        </p:nvSpPr>
        <p:spPr>
          <a:xfrm>
            <a:off x="3187817" y="4611846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제한시간</a:t>
            </a:r>
            <a:r>
              <a:rPr lang="en-US" altLang="ko-KR" dirty="0"/>
              <a:t>00</a:t>
            </a:r>
            <a:r>
              <a:rPr lang="ko-KR" altLang="en-US" dirty="0"/>
              <a:t>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3E480CF-9E87-7C73-97BA-95478FA78DA1}"/>
              </a:ext>
            </a:extLst>
          </p:cNvPr>
          <p:cNvSpPr/>
          <p:nvPr/>
        </p:nvSpPr>
        <p:spPr>
          <a:xfrm>
            <a:off x="5746459" y="4611846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초콜렛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49B8DDA1-5D64-67B1-A04C-9AB68D05D76F}"/>
              </a:ext>
            </a:extLst>
          </p:cNvPr>
          <p:cNvSpPr/>
          <p:nvPr/>
        </p:nvSpPr>
        <p:spPr>
          <a:xfrm rot="5400000">
            <a:off x="10448486" y="3987918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C017A99A-9E8D-E2D3-1AEB-6750519D3C37}"/>
              </a:ext>
            </a:extLst>
          </p:cNvPr>
          <p:cNvSpPr/>
          <p:nvPr/>
        </p:nvSpPr>
        <p:spPr>
          <a:xfrm rot="16200000" flipH="1">
            <a:off x="10050007" y="3987918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01EAAE-1067-29DE-DB2B-F8787036B291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343582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4BB87A-3A2B-F18D-8D59-C94E5E467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277952"/>
              </p:ext>
            </p:extLst>
          </p:nvPr>
        </p:nvGraphicFramePr>
        <p:xfrm>
          <a:off x="1216404" y="1516620"/>
          <a:ext cx="9840285" cy="4028503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840285">
                  <a:extLst>
                    <a:ext uri="{9D8B030D-6E8A-4147-A177-3AD203B41FA5}">
                      <a16:colId xmlns:a16="http://schemas.microsoft.com/office/drawing/2014/main" val="574546947"/>
                    </a:ext>
                  </a:extLst>
                </a:gridCol>
              </a:tblGrid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3. </a:t>
                      </a:r>
                      <a:r>
                        <a:rPr lang="ko-KR" altLang="en-US" dirty="0" err="1"/>
                        <a:t>방문열쇠를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훔쳐간자를</a:t>
                      </a:r>
                      <a:r>
                        <a:rPr lang="ko-KR" altLang="en-US" dirty="0"/>
                        <a:t> 무찌르고 열쇠를 획득하자</a:t>
                      </a:r>
                      <a:r>
                        <a:rPr lang="en-US" altLang="ko-KR" dirty="0"/>
                        <a:t>!(</a:t>
                      </a:r>
                      <a:r>
                        <a:rPr lang="ko-KR" altLang="en-US" dirty="0"/>
                        <a:t>미션</a:t>
                      </a:r>
                      <a:r>
                        <a:rPr lang="en-US" altLang="ko-KR" dirty="0"/>
                        <a:t>2 </a:t>
                      </a:r>
                      <a:r>
                        <a:rPr lang="ko-KR" altLang="en-US" dirty="0"/>
                        <a:t>클리어 동시에 출력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76844"/>
                  </a:ext>
                </a:extLst>
              </a:tr>
              <a:tr h="2692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03188"/>
                  </a:ext>
                </a:extLst>
              </a:tr>
              <a:tr h="830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5634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146F7CE-6FA1-9678-DA24-1FC9078126C7}"/>
              </a:ext>
            </a:extLst>
          </p:cNvPr>
          <p:cNvSpPr/>
          <p:nvPr/>
        </p:nvSpPr>
        <p:spPr>
          <a:xfrm>
            <a:off x="1375795" y="2114026"/>
            <a:ext cx="1627464" cy="18623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1EC7EB-C785-22DC-34DB-570786450E08}"/>
              </a:ext>
            </a:extLst>
          </p:cNvPr>
          <p:cNvSpPr/>
          <p:nvPr/>
        </p:nvSpPr>
        <p:spPr>
          <a:xfrm>
            <a:off x="1375795" y="4051881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토토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세아의</a:t>
            </a:r>
            <a:r>
              <a:rPr lang="ko-KR" altLang="en-US" sz="1400" dirty="0"/>
              <a:t> 애착인형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FE03A9-7137-F036-25E4-037A1E691580}"/>
              </a:ext>
            </a:extLst>
          </p:cNvPr>
          <p:cNvSpPr/>
          <p:nvPr/>
        </p:nvSpPr>
        <p:spPr>
          <a:xfrm>
            <a:off x="1375795" y="4829959"/>
            <a:ext cx="1627464" cy="541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클리어 보상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B539CB-D5CC-4634-B954-4A3DC2BC587F}"/>
              </a:ext>
            </a:extLst>
          </p:cNvPr>
          <p:cNvSpPr/>
          <p:nvPr/>
        </p:nvSpPr>
        <p:spPr>
          <a:xfrm>
            <a:off x="9899009" y="5125673"/>
            <a:ext cx="1065401" cy="329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확인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812EB5-2C51-16CC-51CA-76902DB3561A}"/>
              </a:ext>
            </a:extLst>
          </p:cNvPr>
          <p:cNvSpPr/>
          <p:nvPr/>
        </p:nvSpPr>
        <p:spPr>
          <a:xfrm>
            <a:off x="3187817" y="2114026"/>
            <a:ext cx="7776593" cy="2478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앗</a:t>
            </a:r>
            <a:r>
              <a:rPr lang="en-US" altLang="ko-KR" dirty="0"/>
              <a:t>, </a:t>
            </a:r>
            <a:r>
              <a:rPr lang="ko-KR" altLang="en-US" dirty="0"/>
              <a:t>열쇠가 사라졌어</a:t>
            </a:r>
            <a:r>
              <a:rPr lang="en-US" altLang="ko-KR" dirty="0"/>
              <a:t>?!, </a:t>
            </a:r>
            <a:r>
              <a:rPr lang="ko-KR" altLang="en-US" dirty="0"/>
              <a:t>이건 쪽지</a:t>
            </a:r>
            <a:r>
              <a:rPr lang="en-US" altLang="ko-KR" dirty="0"/>
              <a:t>?! </a:t>
            </a:r>
            <a:r>
              <a:rPr lang="ko-KR" altLang="en-US" dirty="0" err="1"/>
              <a:t>으으</a:t>
            </a:r>
            <a:r>
              <a:rPr lang="en-US" altLang="ko-KR" dirty="0"/>
              <a:t>, </a:t>
            </a:r>
            <a:r>
              <a:rPr lang="ko-KR" altLang="en-US" dirty="0"/>
              <a:t>내용을 보아하니 다른 몬스터가</a:t>
            </a:r>
            <a:endParaRPr lang="en-US" altLang="ko-KR" dirty="0"/>
          </a:p>
          <a:p>
            <a:r>
              <a:rPr lang="ko-KR" altLang="en-US" dirty="0" err="1"/>
              <a:t>방문열쇠를</a:t>
            </a:r>
            <a:r>
              <a:rPr lang="ko-KR" altLang="en-US" dirty="0"/>
              <a:t> 먼저 가지고</a:t>
            </a:r>
            <a:r>
              <a:rPr lang="en-US" altLang="ko-KR" dirty="0"/>
              <a:t> </a:t>
            </a:r>
            <a:r>
              <a:rPr lang="ko-KR" altLang="en-US" dirty="0"/>
              <a:t>간 것 같은데</a:t>
            </a:r>
            <a:r>
              <a:rPr lang="en-US" altLang="ko-KR" dirty="0"/>
              <a:t>?!</a:t>
            </a:r>
            <a:r>
              <a:rPr lang="ko-KR" altLang="en-US" dirty="0"/>
              <a:t> 그 못된 녀석을 찾아서 혼내 주고</a:t>
            </a:r>
            <a:endParaRPr lang="en-US" altLang="ko-KR" dirty="0"/>
          </a:p>
          <a:p>
            <a:r>
              <a:rPr lang="ko-KR" altLang="en-US" dirty="0"/>
              <a:t>어서 이곳을 나가도록 하자</a:t>
            </a:r>
            <a:r>
              <a:rPr lang="en-US" altLang="ko-KR" dirty="0"/>
              <a:t>! </a:t>
            </a:r>
            <a:r>
              <a:rPr lang="ko-KR" altLang="en-US" dirty="0"/>
              <a:t>서둘러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09EE70-B0AB-C245-5F46-412DDE83A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65" y="2183819"/>
            <a:ext cx="1328723" cy="169398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2D03B31-D03D-4276-4178-F1A380BDC54B}"/>
              </a:ext>
            </a:extLst>
          </p:cNvPr>
          <p:cNvSpPr/>
          <p:nvPr/>
        </p:nvSpPr>
        <p:spPr>
          <a:xfrm>
            <a:off x="3187817" y="4829959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제한시간</a:t>
            </a:r>
            <a:r>
              <a:rPr lang="en-US" altLang="ko-KR" dirty="0"/>
              <a:t>00</a:t>
            </a:r>
            <a:r>
              <a:rPr lang="ko-KR" altLang="en-US" dirty="0"/>
              <a:t>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36E7A3-307C-8507-626E-FEE8F8B1FAF3}"/>
              </a:ext>
            </a:extLst>
          </p:cNvPr>
          <p:cNvSpPr/>
          <p:nvPr/>
        </p:nvSpPr>
        <p:spPr>
          <a:xfrm>
            <a:off x="5746459" y="4829959"/>
            <a:ext cx="2214694" cy="541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방문열쇠</a:t>
            </a:r>
            <a:endParaRPr lang="ko-KR" altLang="en-US" dirty="0"/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E8FE9782-FC13-AB2C-3435-21169259B9C9}"/>
              </a:ext>
            </a:extLst>
          </p:cNvPr>
          <p:cNvSpPr/>
          <p:nvPr/>
        </p:nvSpPr>
        <p:spPr>
          <a:xfrm rot="5400000">
            <a:off x="10448486" y="420603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22B20D6D-2CE6-EE3F-5CD3-5E9FE169040D}"/>
              </a:ext>
            </a:extLst>
          </p:cNvPr>
          <p:cNvSpPr/>
          <p:nvPr/>
        </p:nvSpPr>
        <p:spPr>
          <a:xfrm rot="16200000" flipH="1">
            <a:off x="10050007" y="4206031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EE40C92-18F6-0761-C1E7-0F00FF85156F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8591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50" y="822526"/>
            <a:ext cx="9311640" cy="3815976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143ADD88-4609-1E58-84B7-CBCBF381A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9295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ko-KR" altLang="en-US" sz="3200" dirty="0"/>
              <a:t>조작 방법 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078181" y="2313920"/>
            <a:ext cx="538634" cy="833188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52323" y="2730514"/>
            <a:ext cx="1473262" cy="416594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83007" y="1910969"/>
            <a:ext cx="1390349" cy="416594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908943" y="1559441"/>
            <a:ext cx="506215" cy="416594"/>
          </a:xfrm>
          <a:prstGeom prst="rect">
            <a:avLst/>
          </a:prstGeom>
          <a:noFill/>
          <a:ln w="5715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773356" y="3476211"/>
            <a:ext cx="2471975" cy="41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점프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346" y="1040476"/>
            <a:ext cx="1628602" cy="3257204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415158" y="1108932"/>
            <a:ext cx="2429226" cy="3457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설정창</a:t>
            </a:r>
            <a:r>
              <a:rPr lang="ko-KR" altLang="en-US" dirty="0">
                <a:solidFill>
                  <a:schemeClr val="tx1"/>
                </a:solidFill>
              </a:rPr>
              <a:t> 열기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013392" y="1910969"/>
            <a:ext cx="1390349" cy="41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아이템 사용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662164" y="3099025"/>
            <a:ext cx="1473262" cy="41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 이동</a:t>
            </a:r>
          </a:p>
        </p:txBody>
      </p:sp>
      <p:cxnSp>
        <p:nvCxnSpPr>
          <p:cNvPr id="17" name="직선 화살표 연결선 16"/>
          <p:cNvCxnSpPr>
            <a:stCxn id="9" idx="0"/>
            <a:endCxn id="13" idx="1"/>
          </p:cNvCxnSpPr>
          <p:nvPr/>
        </p:nvCxnSpPr>
        <p:spPr>
          <a:xfrm flipV="1">
            <a:off x="1162051" y="1281824"/>
            <a:ext cx="253107" cy="277617"/>
          </a:xfrm>
          <a:prstGeom prst="straightConnector1">
            <a:avLst/>
          </a:prstGeom>
          <a:ln w="38100">
            <a:solidFill>
              <a:srgbClr val="FFFF66"/>
            </a:solidFill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8" idx="3"/>
            <a:endCxn id="14" idx="1"/>
          </p:cNvCxnSpPr>
          <p:nvPr/>
        </p:nvCxnSpPr>
        <p:spPr>
          <a:xfrm>
            <a:off x="2773356" y="2119266"/>
            <a:ext cx="240036" cy="0"/>
          </a:xfrm>
          <a:prstGeom prst="straightConnector1">
            <a:avLst/>
          </a:prstGeom>
          <a:ln w="38100">
            <a:solidFill>
              <a:srgbClr val="FFFF66"/>
            </a:solidFill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7" idx="3"/>
            <a:endCxn id="15" idx="1"/>
          </p:cNvCxnSpPr>
          <p:nvPr/>
        </p:nvCxnSpPr>
        <p:spPr>
          <a:xfrm>
            <a:off x="3125585" y="2938811"/>
            <a:ext cx="2536579" cy="368511"/>
          </a:xfrm>
          <a:prstGeom prst="straightConnector1">
            <a:avLst/>
          </a:prstGeom>
          <a:ln w="38100">
            <a:solidFill>
              <a:srgbClr val="FFFF66"/>
            </a:solidFill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/>
          <p:cNvSpPr/>
          <p:nvPr/>
        </p:nvSpPr>
        <p:spPr>
          <a:xfrm>
            <a:off x="9899426" y="2199409"/>
            <a:ext cx="1024160" cy="939338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144662" y="4808221"/>
            <a:ext cx="1778924" cy="648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공격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583222" y="5642958"/>
            <a:ext cx="2901804" cy="648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마우스 이동 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ko-KR" altLang="en-US" dirty="0" err="1">
                <a:solidFill>
                  <a:schemeClr val="tx1"/>
                </a:solidFill>
              </a:rPr>
              <a:t>조준점</a:t>
            </a:r>
            <a:r>
              <a:rPr lang="ko-KR" altLang="en-US" dirty="0">
                <a:solidFill>
                  <a:schemeClr val="tx1"/>
                </a:solidFill>
              </a:rPr>
              <a:t> 이동</a:t>
            </a:r>
          </a:p>
        </p:txBody>
      </p:sp>
      <p:cxnSp>
        <p:nvCxnSpPr>
          <p:cNvPr id="26" name="직선 화살표 연결선 25"/>
          <p:cNvCxnSpPr>
            <a:stCxn id="22" idx="4"/>
            <a:endCxn id="23" idx="0"/>
          </p:cNvCxnSpPr>
          <p:nvPr/>
        </p:nvCxnSpPr>
        <p:spPr>
          <a:xfrm flipH="1">
            <a:off x="10034124" y="3138747"/>
            <a:ext cx="377382" cy="1669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3119474" y="2682431"/>
            <a:ext cx="506215" cy="416594"/>
          </a:xfrm>
          <a:prstGeom prst="rect">
            <a:avLst/>
          </a:prstGeom>
          <a:noFill/>
          <a:ln w="57150">
            <a:solidFill>
              <a:srgbClr val="FF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47749" y="4990030"/>
            <a:ext cx="4055991" cy="685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rgbClr val="FF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(NPC</a:t>
            </a:r>
            <a:r>
              <a:rPr lang="ko-KR" altLang="en-US" dirty="0">
                <a:solidFill>
                  <a:schemeClr val="tx1"/>
                </a:solidFill>
              </a:rPr>
              <a:t>에게 </a:t>
            </a:r>
            <a:r>
              <a:rPr lang="ko-KR" altLang="en-US" dirty="0" err="1">
                <a:solidFill>
                  <a:schemeClr val="tx1"/>
                </a:solidFill>
              </a:rPr>
              <a:t>말걸기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아이템 </a:t>
            </a:r>
            <a:r>
              <a:rPr lang="ko-KR" altLang="en-US" dirty="0" err="1">
                <a:solidFill>
                  <a:schemeClr val="tx1"/>
                </a:solidFill>
              </a:rPr>
              <a:t>입수등</a:t>
            </a:r>
            <a:r>
              <a:rPr lang="en-US" altLang="ko-KR" dirty="0">
                <a:solidFill>
                  <a:schemeClr val="tx1"/>
                </a:solidFill>
              </a:rPr>
              <a:t>……)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5" name="직선 화살표 연결선 34"/>
          <p:cNvCxnSpPr>
            <a:cxnSpLocks/>
            <a:stCxn id="31" idx="2"/>
            <a:endCxn id="33" idx="0"/>
          </p:cNvCxnSpPr>
          <p:nvPr/>
        </p:nvCxnSpPr>
        <p:spPr>
          <a:xfrm flipH="1">
            <a:off x="2375745" y="3099025"/>
            <a:ext cx="996837" cy="1891005"/>
          </a:xfrm>
          <a:prstGeom prst="straightConnector1">
            <a:avLst/>
          </a:prstGeom>
          <a:ln w="38100">
            <a:solidFill>
              <a:srgbClr val="FFFF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EA43652-F0FA-2D1A-6F20-4401D378556A}"/>
              </a:ext>
            </a:extLst>
          </p:cNvPr>
          <p:cNvSpPr/>
          <p:nvPr/>
        </p:nvSpPr>
        <p:spPr>
          <a:xfrm>
            <a:off x="4915949" y="2327563"/>
            <a:ext cx="506215" cy="354868"/>
          </a:xfrm>
          <a:prstGeom prst="rect">
            <a:avLst/>
          </a:prstGeom>
          <a:noFill/>
          <a:ln w="76200">
            <a:solidFill>
              <a:srgbClr val="99FF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6C61E1-9947-9D93-BCA0-81A2873E841E}"/>
              </a:ext>
            </a:extLst>
          </p:cNvPr>
          <p:cNvSpPr/>
          <p:nvPr/>
        </p:nvSpPr>
        <p:spPr>
          <a:xfrm>
            <a:off x="5763968" y="5101745"/>
            <a:ext cx="1459025" cy="3548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rgbClr val="99FF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6755320-EC45-FB09-D22D-45D54465A2F6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>
            <a:off x="5169057" y="2682431"/>
            <a:ext cx="1324424" cy="2419314"/>
          </a:xfrm>
          <a:prstGeom prst="straightConnector1">
            <a:avLst/>
          </a:prstGeom>
          <a:ln w="57150">
            <a:solidFill>
              <a:srgbClr val="99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31907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A8A5B4F-1E87-68B1-18FC-870B52A4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6659"/>
            <a:ext cx="12192000" cy="1072314"/>
          </a:xfrm>
        </p:spPr>
        <p:txBody>
          <a:bodyPr/>
          <a:lstStyle/>
          <a:p>
            <a:r>
              <a:rPr lang="ko-KR" altLang="en-US" dirty="0"/>
              <a:t>미션</a:t>
            </a:r>
            <a:r>
              <a:rPr lang="en-US" altLang="ko-KR" dirty="0"/>
              <a:t>3. </a:t>
            </a:r>
            <a:r>
              <a:rPr lang="ko-KR" altLang="en-US" dirty="0"/>
              <a:t>최종보스와의 조우 </a:t>
            </a:r>
            <a:r>
              <a:rPr lang="ko-KR" altLang="en-US" dirty="0" err="1"/>
              <a:t>컷씬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DD0C31D-9DAA-33DE-8229-21CD15206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011" y="226416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#1. </a:t>
            </a:r>
            <a:r>
              <a:rPr lang="ko-KR" altLang="en-US" dirty="0"/>
              <a:t>주인공은 미션</a:t>
            </a:r>
            <a:r>
              <a:rPr lang="en-US" altLang="ko-KR" dirty="0"/>
              <a:t>3</a:t>
            </a:r>
            <a:r>
              <a:rPr lang="ko-KR" altLang="en-US" dirty="0" err="1"/>
              <a:t>시작시</a:t>
            </a:r>
            <a:r>
              <a:rPr lang="ko-KR" altLang="en-US" dirty="0"/>
              <a:t> 의자 오른쪽에서 시작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#2. </a:t>
            </a:r>
            <a:r>
              <a:rPr lang="ko-KR" altLang="en-US" dirty="0"/>
              <a:t>시작지점에서 </a:t>
            </a:r>
            <a:r>
              <a:rPr lang="ko-KR" altLang="en-US" dirty="0" err="1"/>
              <a:t>보스몬스터가</a:t>
            </a:r>
            <a:r>
              <a:rPr lang="ko-KR" altLang="en-US" dirty="0"/>
              <a:t> 있는 </a:t>
            </a:r>
            <a:r>
              <a:rPr lang="ko-KR" altLang="en-US" dirty="0" err="1"/>
              <a:t>방문앞지점으로</a:t>
            </a:r>
            <a:r>
              <a:rPr lang="ko-KR" altLang="en-US" dirty="0"/>
              <a:t> 가면</a:t>
            </a:r>
            <a:r>
              <a:rPr lang="en-US" altLang="ko-KR" dirty="0"/>
              <a:t>……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9A392D6-18FE-0385-9300-1F08A43F0507}"/>
              </a:ext>
            </a:extLst>
          </p:cNvPr>
          <p:cNvSpPr/>
          <p:nvPr/>
        </p:nvSpPr>
        <p:spPr>
          <a:xfrm>
            <a:off x="-2378" y="-2055"/>
            <a:ext cx="12194378" cy="56206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스테이지 개요 </a:t>
            </a:r>
            <a:r>
              <a:rPr lang="en-US" altLang="ko-KR" dirty="0"/>
              <a:t>: </a:t>
            </a:r>
            <a:r>
              <a:rPr lang="ko-KR" altLang="en-US" dirty="0"/>
              <a:t>미션 전개</a:t>
            </a:r>
            <a:r>
              <a:rPr lang="en-US" altLang="ko-KR" dirty="0"/>
              <a:t>(=</a:t>
            </a:r>
            <a:r>
              <a:rPr lang="ko-KR" altLang="en-US" dirty="0"/>
              <a:t>스테이지 진행전개</a:t>
            </a:r>
            <a:r>
              <a:rPr lang="en-US" altLang="ko-KR" dirty="0"/>
              <a:t>) 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64125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0CDAC91-75AA-515F-1C81-F8AEC2EE9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9" y="234321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Fade out </a:t>
            </a:r>
            <a:r>
              <a:rPr lang="ko-KR" altLang="en-US" dirty="0">
                <a:solidFill>
                  <a:schemeClr val="bg1"/>
                </a:solidFill>
              </a:rPr>
              <a:t>직후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br>
              <a:rPr lang="en-US" altLang="ko-KR" dirty="0">
                <a:solidFill>
                  <a:schemeClr val="bg1"/>
                </a:solidFill>
              </a:rPr>
            </a:b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로딩 화면 띄우고나서 이후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시작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2657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667CFAE8-2D9E-0E83-3003-B8EA72448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</a:rPr>
              <a:t>드디어 만났군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 </a:t>
            </a:r>
            <a:r>
              <a:rPr lang="ko-KR" altLang="en-US" sz="1800" dirty="0" err="1">
                <a:solidFill>
                  <a:sysClr val="windowText" lastClr="000000"/>
                </a:solidFill>
              </a:rPr>
              <a:t>이세아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4E1189D5-1189-A4DD-5F13-60EFFB1D4367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2D1872AE-DCC4-9DFF-DFE1-ECB8840486B5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E2E390C-3B84-1151-D2F8-2699DCA0E8BB}"/>
              </a:ext>
            </a:extLst>
          </p:cNvPr>
          <p:cNvGrpSpPr/>
          <p:nvPr/>
        </p:nvGrpSpPr>
        <p:grpSpPr>
          <a:xfrm>
            <a:off x="9211112" y="1759816"/>
            <a:ext cx="2743197" cy="3785307"/>
            <a:chOff x="9211112" y="1759816"/>
            <a:chExt cx="2743197" cy="378530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F1609C0-D643-81F0-7779-CB99E2282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1112" y="1759816"/>
              <a:ext cx="2743197" cy="3338368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27CE7EC-D122-512B-D524-F04DC331B75E}"/>
                </a:ext>
              </a:extLst>
            </p:cNvPr>
            <p:cNvSpPr/>
            <p:nvPr/>
          </p:nvSpPr>
          <p:spPr>
            <a:xfrm>
              <a:off x="9211112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잊혀진 장난감 병정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90370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9CB8F53-F04D-AD6F-5AF7-EC365A1D9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</a:rPr>
              <a:t>앗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, 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너는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887F9138-0444-6AB3-DA6E-9985DF3D1950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61911B64-3F80-DFE2-04D8-1BC1C79CFFCA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DDB8A8A-DA0F-4080-5CF5-6FB51ABA5161}"/>
              </a:ext>
            </a:extLst>
          </p:cNvPr>
          <p:cNvGrpSpPr/>
          <p:nvPr/>
        </p:nvGrpSpPr>
        <p:grpSpPr>
          <a:xfrm>
            <a:off x="302004" y="1759816"/>
            <a:ext cx="2743196" cy="3785307"/>
            <a:chOff x="302004" y="1759816"/>
            <a:chExt cx="2743196" cy="3785307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BF8D22A1-EEA4-8091-234E-0E4733F01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004" y="1759816"/>
              <a:ext cx="2743196" cy="3338368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837AB13-C00C-D39C-88AE-34AD59859FF9}"/>
                </a:ext>
              </a:extLst>
            </p:cNvPr>
            <p:cNvSpPr/>
            <p:nvPr/>
          </p:nvSpPr>
          <p:spPr>
            <a:xfrm>
              <a:off x="302004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이세아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8690844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44BA1DD-37CE-24EF-1420-09C5D808A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</a:rPr>
              <a:t>그래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, 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나를 잊지 않았군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 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나는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…….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4E1189D5-1189-A4DD-5F13-60EFFB1D4367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2D1872AE-DCC4-9DFF-DFE1-ECB8840486B5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22AA8C8-D1A5-28C9-0B8B-A69179D9D132}"/>
              </a:ext>
            </a:extLst>
          </p:cNvPr>
          <p:cNvGrpSpPr/>
          <p:nvPr/>
        </p:nvGrpSpPr>
        <p:grpSpPr>
          <a:xfrm>
            <a:off x="9211112" y="1759816"/>
            <a:ext cx="2743197" cy="3785307"/>
            <a:chOff x="9211112" y="1759816"/>
            <a:chExt cx="2743197" cy="378530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D2E8DAF-ED39-A17C-5F60-C969DD063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1112" y="1759816"/>
              <a:ext cx="2743197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58CDF59-AAEF-F96A-2FB3-59AF97190631}"/>
                </a:ext>
              </a:extLst>
            </p:cNvPr>
            <p:cNvSpPr/>
            <p:nvPr/>
          </p:nvSpPr>
          <p:spPr>
            <a:xfrm>
              <a:off x="9211112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잊혀진 장난감 병정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569539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0618069-07B2-0E3D-5E66-3522604B9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누구였지</a:t>
            </a:r>
            <a:r>
              <a:rPr lang="en-US" altLang="ko-KR" sz="1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887F9138-0444-6AB3-DA6E-9985DF3D1950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61911B64-3F80-DFE2-04D8-1BC1C79CFFCA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B25D53-2580-A226-5899-6D106E886269}"/>
              </a:ext>
            </a:extLst>
          </p:cNvPr>
          <p:cNvGrpSpPr/>
          <p:nvPr/>
        </p:nvGrpSpPr>
        <p:grpSpPr>
          <a:xfrm>
            <a:off x="302004" y="1759816"/>
            <a:ext cx="2743196" cy="3785307"/>
            <a:chOff x="302004" y="1759816"/>
            <a:chExt cx="2743196" cy="378530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90126C3-7C98-79AC-F1C4-066795445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004" y="1759816"/>
              <a:ext cx="2743196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A3A29EA-AC1E-5BBF-3F7E-067C4E728C6D}"/>
                </a:ext>
              </a:extLst>
            </p:cNvPr>
            <p:cNvSpPr/>
            <p:nvPr/>
          </p:nvSpPr>
          <p:spPr>
            <a:xfrm>
              <a:off x="302004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이세아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72478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6DE3E47-0B58-82F9-2CCF-5131CDE30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 err="1">
                <a:solidFill>
                  <a:sysClr val="windowText" lastClr="000000"/>
                </a:solidFill>
              </a:rPr>
              <a:t>으윽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, 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잠시나마 기억해줄 거라 생각한 내가 </a:t>
            </a:r>
            <a:r>
              <a:rPr lang="ko-KR" altLang="en-US" sz="1800" dirty="0" err="1">
                <a:solidFill>
                  <a:sysClr val="windowText" lastClr="000000"/>
                </a:solidFill>
              </a:rPr>
              <a:t>바보지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</a:t>
            </a:r>
          </a:p>
          <a:p>
            <a:pPr marL="0" indent="0" algn="ctr">
              <a:buNone/>
            </a:pPr>
            <a:r>
              <a:rPr lang="ko-KR" altLang="en-US" sz="1800" dirty="0">
                <a:solidFill>
                  <a:sysClr val="windowText" lastClr="000000"/>
                </a:solidFill>
              </a:rPr>
              <a:t>나는 너가 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1</a:t>
            </a:r>
            <a:r>
              <a:rPr lang="ko-KR" altLang="en-US" sz="1800" dirty="0" err="1">
                <a:solidFill>
                  <a:sysClr val="windowText" lastClr="000000"/>
                </a:solidFill>
              </a:rPr>
              <a:t>년전에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800" dirty="0" err="1">
                <a:solidFill>
                  <a:sysClr val="windowText" lastClr="000000"/>
                </a:solidFill>
              </a:rPr>
              <a:t>갖고놀던</a:t>
            </a:r>
            <a:r>
              <a:rPr lang="ko-KR" altLang="en-US" sz="1800" dirty="0">
                <a:solidFill>
                  <a:sysClr val="windowText" lastClr="000000"/>
                </a:solidFill>
              </a:rPr>
              <a:t> 장난감 병정이다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4E1189D5-1189-A4DD-5F13-60EFFB1D4367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2D1872AE-DCC4-9DFF-DFE1-ECB8840486B5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BC13CD-493A-4406-AE73-676FD4435B01}"/>
              </a:ext>
            </a:extLst>
          </p:cNvPr>
          <p:cNvGrpSpPr/>
          <p:nvPr/>
        </p:nvGrpSpPr>
        <p:grpSpPr>
          <a:xfrm>
            <a:off x="9211112" y="1759816"/>
            <a:ext cx="2743197" cy="3785307"/>
            <a:chOff x="9211112" y="1759816"/>
            <a:chExt cx="2743197" cy="378530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1BCC3A09-B334-595A-0D46-E6EBB1086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1112" y="1759816"/>
              <a:ext cx="2743197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73E55D8-9309-390E-C0B6-E757B4AB517D}"/>
                </a:ext>
              </a:extLst>
            </p:cNvPr>
            <p:cNvSpPr/>
            <p:nvPr/>
          </p:nvSpPr>
          <p:spPr>
            <a:xfrm>
              <a:off x="9211112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잊혀진 장난감 병정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328987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98B3DA3-18AB-F7FC-2DFA-B78CD04CE2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으음</a:t>
            </a:r>
            <a:r>
              <a:rPr lang="en-US" altLang="ko-KR" sz="1800" dirty="0">
                <a:solidFill>
                  <a:schemeClr val="tx1"/>
                </a:solidFill>
              </a:rPr>
              <a:t>….</a:t>
            </a:r>
            <a:r>
              <a:rPr lang="ko-KR" altLang="en-US" sz="1800" dirty="0">
                <a:solidFill>
                  <a:schemeClr val="tx1"/>
                </a:solidFill>
              </a:rPr>
              <a:t>기억이 날 것도 같고</a:t>
            </a:r>
            <a:r>
              <a:rPr lang="en-US" altLang="ko-KR" sz="1800" dirty="0">
                <a:solidFill>
                  <a:schemeClr val="tx1"/>
                </a:solidFill>
              </a:rPr>
              <a:t>…..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887F9138-0444-6AB3-DA6E-9985DF3D1950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61911B64-3F80-DFE2-04D8-1BC1C79CFFCA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B360F03-736D-DBFF-B7D7-DC627AD8DC54}"/>
              </a:ext>
            </a:extLst>
          </p:cNvPr>
          <p:cNvGrpSpPr/>
          <p:nvPr/>
        </p:nvGrpSpPr>
        <p:grpSpPr>
          <a:xfrm>
            <a:off x="302004" y="1759816"/>
            <a:ext cx="2743196" cy="3785307"/>
            <a:chOff x="302004" y="1759816"/>
            <a:chExt cx="2743196" cy="378530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6450486-F297-FD60-990E-35D748AB2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004" y="1759816"/>
              <a:ext cx="2743196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4CB3072-8E7A-BE83-0D5E-3D6EBB178BA5}"/>
                </a:ext>
              </a:extLst>
            </p:cNvPr>
            <p:cNvSpPr/>
            <p:nvPr/>
          </p:nvSpPr>
          <p:spPr>
            <a:xfrm>
              <a:off x="302004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이세아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11585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115AD9B-DA9F-E857-94A3-9D70FC393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 err="1">
                <a:solidFill>
                  <a:schemeClr val="tx1"/>
                </a:solidFill>
              </a:rPr>
              <a:t>웃기지마</a:t>
            </a:r>
            <a:r>
              <a:rPr lang="en-US" altLang="ko-KR" sz="1800" dirty="0">
                <a:solidFill>
                  <a:schemeClr val="tx1"/>
                </a:solidFill>
              </a:rPr>
              <a:t>! </a:t>
            </a:r>
            <a:r>
              <a:rPr lang="ko-KR" altLang="en-US" sz="1800" dirty="0">
                <a:solidFill>
                  <a:schemeClr val="tx1"/>
                </a:solidFill>
              </a:rPr>
              <a:t>난 너를 처음으로 만난지 고작 </a:t>
            </a:r>
            <a:r>
              <a:rPr lang="en-US" altLang="ko-KR" sz="1800" dirty="0">
                <a:solidFill>
                  <a:schemeClr val="tx1"/>
                </a:solidFill>
              </a:rPr>
              <a:t>1</a:t>
            </a:r>
            <a:r>
              <a:rPr lang="ko-KR" altLang="en-US" sz="1800" dirty="0">
                <a:solidFill>
                  <a:schemeClr val="tx1"/>
                </a:solidFill>
              </a:rPr>
              <a:t>주일만에 벽장 밑에 방치되어 있었다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거기서 녹슬고 먼지 뒤집어쓰면서 </a:t>
            </a:r>
            <a:r>
              <a:rPr lang="ko-KR" altLang="en-US" sz="1800" dirty="0" err="1">
                <a:solidFill>
                  <a:schemeClr val="tx1"/>
                </a:solidFill>
              </a:rPr>
              <a:t>망가질까봐</a:t>
            </a:r>
            <a:r>
              <a:rPr lang="ko-KR" altLang="en-US" sz="1800" dirty="0">
                <a:solidFill>
                  <a:schemeClr val="tx1"/>
                </a:solidFill>
              </a:rPr>
              <a:t> </a:t>
            </a:r>
            <a:r>
              <a:rPr lang="ko-KR" altLang="en-US" sz="1800" dirty="0" err="1">
                <a:solidFill>
                  <a:schemeClr val="tx1"/>
                </a:solidFill>
              </a:rPr>
              <a:t>벌벌떨던</a:t>
            </a:r>
            <a:r>
              <a:rPr lang="ko-KR" altLang="en-US" sz="1800" dirty="0">
                <a:solidFill>
                  <a:schemeClr val="tx1"/>
                </a:solidFill>
              </a:rPr>
              <a:t> 내 심정을 너가 알아</a:t>
            </a:r>
            <a:r>
              <a:rPr lang="en-US" altLang="ko-KR" sz="1800" dirty="0">
                <a:solidFill>
                  <a:schemeClr val="tx1"/>
                </a:solidFill>
              </a:rPr>
              <a:t>?!</a:t>
            </a:r>
          </a:p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에잇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말하다 보니 더 </a:t>
            </a:r>
            <a:r>
              <a:rPr lang="ko-KR" altLang="en-US" sz="1800" dirty="0" err="1">
                <a:solidFill>
                  <a:schemeClr val="tx1"/>
                </a:solidFill>
              </a:rPr>
              <a:t>화가나네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맨날 어지르기만 하던 너가 </a:t>
            </a:r>
            <a:r>
              <a:rPr lang="ko-KR" altLang="en-US" sz="1800" dirty="0" err="1">
                <a:solidFill>
                  <a:schemeClr val="tx1"/>
                </a:solidFill>
              </a:rPr>
              <a:t>이제와서</a:t>
            </a:r>
            <a:r>
              <a:rPr lang="ko-KR" altLang="en-US" sz="1800" dirty="0">
                <a:solidFill>
                  <a:schemeClr val="tx1"/>
                </a:solidFill>
              </a:rPr>
              <a:t> 청소하겠다고</a:t>
            </a:r>
            <a:r>
              <a:rPr lang="en-US" altLang="ko-KR" sz="1800" dirty="0">
                <a:solidFill>
                  <a:schemeClr val="tx1"/>
                </a:solidFill>
              </a:rPr>
              <a:t>? </a:t>
            </a:r>
            <a:r>
              <a:rPr lang="ko-KR" altLang="en-US" sz="1800" dirty="0">
                <a:solidFill>
                  <a:schemeClr val="tx1"/>
                </a:solidFill>
              </a:rPr>
              <a:t>아니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넌 여기를 절대 나갈 수 없어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4E1189D5-1189-A4DD-5F13-60EFFB1D4367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2D1872AE-DCC4-9DFF-DFE1-ECB8840486B5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01C2FC8-8275-7001-AFB0-94F516635344}"/>
              </a:ext>
            </a:extLst>
          </p:cNvPr>
          <p:cNvGrpSpPr/>
          <p:nvPr/>
        </p:nvGrpSpPr>
        <p:grpSpPr>
          <a:xfrm>
            <a:off x="9211112" y="1759816"/>
            <a:ext cx="2743197" cy="3785307"/>
            <a:chOff x="9211112" y="1759816"/>
            <a:chExt cx="2743197" cy="378530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48D8E9E-7EBF-32BB-0AA0-14BFA1B93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1112" y="1759816"/>
              <a:ext cx="2743197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E7283A1-17C3-1EF5-234B-59575B37E7EB}"/>
                </a:ext>
              </a:extLst>
            </p:cNvPr>
            <p:cNvSpPr/>
            <p:nvPr/>
          </p:nvSpPr>
          <p:spPr>
            <a:xfrm>
              <a:off x="9211112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잊혀진 장난감 병정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797830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F4BE0C3-6DC0-3B1D-880E-3044DC351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35953-5298-E412-9109-3D4F8FB846BA}"/>
              </a:ext>
            </a:extLst>
          </p:cNvPr>
          <p:cNvSpPr/>
          <p:nvPr/>
        </p:nvSpPr>
        <p:spPr>
          <a:xfrm>
            <a:off x="0" y="5545123"/>
            <a:ext cx="12192000" cy="13128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ko-KR" altLang="en-US" sz="1800" dirty="0">
                <a:solidFill>
                  <a:schemeClr val="tx1"/>
                </a:solidFill>
              </a:rPr>
              <a:t>부탁이야</a:t>
            </a:r>
            <a:r>
              <a:rPr lang="en-US" altLang="ko-KR" sz="1800" dirty="0">
                <a:solidFill>
                  <a:schemeClr val="tx1"/>
                </a:solidFill>
              </a:rPr>
              <a:t>, </a:t>
            </a:r>
            <a:r>
              <a:rPr lang="ko-KR" altLang="en-US" sz="1800" dirty="0">
                <a:solidFill>
                  <a:schemeClr val="tx1"/>
                </a:solidFill>
              </a:rPr>
              <a:t>나 지금 다른 곳들도 청소해야 한단 말이야</a:t>
            </a:r>
            <a:r>
              <a:rPr lang="en-US" altLang="ko-KR" sz="18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887F9138-0444-6AB3-DA6E-9985DF3D1950}"/>
              </a:ext>
            </a:extLst>
          </p:cNvPr>
          <p:cNvSpPr/>
          <p:nvPr/>
        </p:nvSpPr>
        <p:spPr>
          <a:xfrm rot="5400000">
            <a:off x="11660693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61911B64-3F80-DFE2-04D8-1BC1C79CFFCA}"/>
              </a:ext>
            </a:extLst>
          </p:cNvPr>
          <p:cNvSpPr/>
          <p:nvPr/>
        </p:nvSpPr>
        <p:spPr>
          <a:xfrm rot="16200000" flipH="1">
            <a:off x="11262214" y="6387170"/>
            <a:ext cx="276837" cy="310392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4F7C04-633B-81E3-AC81-A2CA68E29289}"/>
              </a:ext>
            </a:extLst>
          </p:cNvPr>
          <p:cNvGrpSpPr/>
          <p:nvPr/>
        </p:nvGrpSpPr>
        <p:grpSpPr>
          <a:xfrm>
            <a:off x="302004" y="1759816"/>
            <a:ext cx="2743196" cy="3785307"/>
            <a:chOff x="302004" y="1759816"/>
            <a:chExt cx="2743196" cy="378530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6B42A4A-5FC4-202C-EB77-4E0DC73A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004" y="1759816"/>
              <a:ext cx="2743196" cy="333836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AD2EE8C-4B0E-4EC8-DF1D-CC5A8D2BA0F4}"/>
                </a:ext>
              </a:extLst>
            </p:cNvPr>
            <p:cNvSpPr/>
            <p:nvPr/>
          </p:nvSpPr>
          <p:spPr>
            <a:xfrm>
              <a:off x="302004" y="5098184"/>
              <a:ext cx="2743196" cy="4469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이세아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292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</TotalTime>
  <Words>3186</Words>
  <Application>Microsoft Office PowerPoint</Application>
  <PresentationFormat>와이드스크린</PresentationFormat>
  <Paragraphs>637</Paragraphs>
  <Slides>106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106</vt:i4>
      </vt:variant>
    </vt:vector>
  </HeadingPairs>
  <TitlesOfParts>
    <vt:vector size="109" baseType="lpstr">
      <vt:lpstr>맑은 고딕</vt:lpstr>
      <vt:lpstr>Arial</vt:lpstr>
      <vt:lpstr>Office 테마</vt:lpstr>
      <vt:lpstr>클리닝 히어로 팀프로젝트 기준(튜토리얼 스테이지) 기획서</vt:lpstr>
      <vt:lpstr>튜토리얼 스테이지 기준 등장인물</vt:lpstr>
      <vt:lpstr>튜토리얼 스테이지 기준 등장 몬스터</vt:lpstr>
      <vt:lpstr>등장인물 스탯 파라미터(최소기준) </vt:lpstr>
      <vt:lpstr>인게임 구성 인터페이스</vt:lpstr>
      <vt:lpstr>인벤토리 인터페이스(프로토타입 구현기준)</vt:lpstr>
      <vt:lpstr>등장 아이템 테이블(프로토타입 구현기준) </vt:lpstr>
      <vt:lpstr>각 미션 특징 </vt:lpstr>
      <vt:lpstr>조작 방법 </vt:lpstr>
      <vt:lpstr>클리닝 히어로 시놉시스 시나리오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강화 플로우 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미션3. 최종보스와의 조우 컷씬</vt:lpstr>
      <vt:lpstr>Fade out 직후,   로딩 화면 띄우고나서 이후 컷씬 시작.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클리닝 히어로 팀프로젝트 흐름도(1)_실행</vt:lpstr>
      <vt:lpstr>클리닝 히어로 팀프로젝트 흐름도(2)_타이틀 화면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클리닝 히어로 팀프로젝트 기준(튜토리얼 스테이지) 기획서</dc:title>
  <dc:creator>ICI</dc:creator>
  <cp:lastModifiedBy>ICI</cp:lastModifiedBy>
  <cp:revision>26</cp:revision>
  <dcterms:created xsi:type="dcterms:W3CDTF">2023-09-26T05:13:44Z</dcterms:created>
  <dcterms:modified xsi:type="dcterms:W3CDTF">2023-10-23T02:24:18Z</dcterms:modified>
</cp:coreProperties>
</file>

<file path=docProps/thumbnail.jpeg>
</file>